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sldIdLst>
    <p:sldId id="257" r:id="rId2"/>
    <p:sldId id="289" r:id="rId3"/>
    <p:sldId id="300" r:id="rId4"/>
    <p:sldId id="299" r:id="rId5"/>
    <p:sldId id="263" r:id="rId6"/>
    <p:sldId id="295" r:id="rId7"/>
    <p:sldId id="296" r:id="rId8"/>
    <p:sldId id="308" r:id="rId9"/>
    <p:sldId id="265" r:id="rId10"/>
    <p:sldId id="259" r:id="rId11"/>
    <p:sldId id="260" r:id="rId12"/>
    <p:sldId id="261" r:id="rId13"/>
    <p:sldId id="264" r:id="rId14"/>
    <p:sldId id="267" r:id="rId15"/>
    <p:sldId id="276" r:id="rId16"/>
    <p:sldId id="277" r:id="rId17"/>
    <p:sldId id="286" r:id="rId18"/>
    <p:sldId id="268" r:id="rId19"/>
    <p:sldId id="278" r:id="rId20"/>
    <p:sldId id="302" r:id="rId21"/>
    <p:sldId id="269" r:id="rId22"/>
    <p:sldId id="279" r:id="rId23"/>
    <p:sldId id="292" r:id="rId24"/>
    <p:sldId id="290" r:id="rId25"/>
    <p:sldId id="291" r:id="rId26"/>
    <p:sldId id="293" r:id="rId27"/>
    <p:sldId id="297" r:id="rId28"/>
    <p:sldId id="270" r:id="rId29"/>
    <p:sldId id="281" r:id="rId30"/>
    <p:sldId id="282" r:id="rId31"/>
    <p:sldId id="271" r:id="rId32"/>
    <p:sldId id="283" r:id="rId33"/>
    <p:sldId id="284" r:id="rId34"/>
    <p:sldId id="285" r:id="rId35"/>
    <p:sldId id="266" r:id="rId36"/>
    <p:sldId id="256" r:id="rId37"/>
    <p:sldId id="280" r:id="rId38"/>
    <p:sldId id="272" r:id="rId39"/>
    <p:sldId id="303" r:id="rId40"/>
    <p:sldId id="306" r:id="rId41"/>
    <p:sldId id="316" r:id="rId42"/>
    <p:sldId id="305" r:id="rId43"/>
    <p:sldId id="307" r:id="rId44"/>
    <p:sldId id="298" r:id="rId45"/>
    <p:sldId id="304" r:id="rId46"/>
    <p:sldId id="273" r:id="rId47"/>
    <p:sldId id="274" r:id="rId48"/>
    <p:sldId id="275" r:id="rId49"/>
    <p:sldId id="310" r:id="rId50"/>
    <p:sldId id="311" r:id="rId51"/>
    <p:sldId id="312" r:id="rId52"/>
    <p:sldId id="313" r:id="rId53"/>
    <p:sldId id="314" r:id="rId54"/>
    <p:sldId id="315" r:id="rId55"/>
    <p:sldId id="309" r:id="rId5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4" autoAdjust="0"/>
    <p:restoredTop sz="92795" autoAdjust="0"/>
  </p:normalViewPr>
  <p:slideViewPr>
    <p:cSldViewPr>
      <p:cViewPr>
        <p:scale>
          <a:sx n="80" d="100"/>
          <a:sy n="80" d="100"/>
        </p:scale>
        <p:origin x="151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pitchFamily="34" charset="0"/>
              </a:defRPr>
            </a:lvl1pPr>
          </a:lstStyle>
          <a:p>
            <a:endParaRPr lang="en-US" altLang="en-US"/>
          </a:p>
        </p:txBody>
      </p:sp>
      <p:sp>
        <p:nvSpPr>
          <p:cNvPr id="113667"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pitchFamily="34" charset="0"/>
              </a:defRPr>
            </a:lvl1pPr>
          </a:lstStyle>
          <a:p>
            <a:endParaRPr lang="en-US" altLang="en-US"/>
          </a:p>
        </p:txBody>
      </p:sp>
      <p:sp>
        <p:nvSpPr>
          <p:cNvPr id="1136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3669"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3670"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pitchFamily="34" charset="0"/>
              </a:defRPr>
            </a:lvl1pPr>
          </a:lstStyle>
          <a:p>
            <a:endParaRPr lang="en-US" altLang="en-US"/>
          </a:p>
        </p:txBody>
      </p:sp>
      <p:sp>
        <p:nvSpPr>
          <p:cNvPr id="113671"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pitchFamily="34" charset="0"/>
              </a:defRPr>
            </a:lvl1pPr>
          </a:lstStyle>
          <a:p>
            <a:fld id="{33217F4B-D7BA-4DB1-AD91-15C4E5BC447D}" type="slidenum">
              <a:rPr lang="en-US" altLang="en-US"/>
              <a:pPr/>
              <a:t>‹#›</a:t>
            </a:fld>
            <a:endParaRPr lang="en-US" altLang="en-US"/>
          </a:p>
        </p:txBody>
      </p:sp>
    </p:spTree>
    <p:extLst>
      <p:ext uri="{BB962C8B-B14F-4D97-AF65-F5344CB8AC3E}">
        <p14:creationId xmlns:p14="http://schemas.microsoft.com/office/powerpoint/2010/main" val="1741962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05EE8-28F6-4506-8588-CC73EFCCB6E3}" type="slidenum">
              <a:rPr lang="en-US" altLang="en-US"/>
              <a:pPr/>
              <a:t>1</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en-US"/>
              <a:t>Thank you for coming out tonight to hang out with a bunch of astronomers.  We’re glad you are here.  In the interests of truth, however, you might like to know that we enjoy this so much that we’d be doing it anyway!  This is a short personal presentation covering ten things that I think you might enjoy knowing about the Moon.  It’s put together for a general audience and I hope you find it enjoyable.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C9ED3-E232-4BB3-8888-0B85C5963128}" type="slidenum">
              <a:rPr lang="en-US" altLang="en-US"/>
              <a:pPr/>
              <a:t>10</a:t>
            </a:fld>
            <a:endParaRPr lang="en-US" alt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a:t>Three theories have held sway for several centuries but they have all come to be ultimately discarded.  The current theory is less than thirty years old.  The accretion theory says that the Moon and the Earth formed at about the same time, 4.6 billion years ago, when our own solar system emerged from the primitive Solar Nebula.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049C0-EBCB-447C-9186-7B7928329D83}" type="slidenum">
              <a:rPr lang="en-US" altLang="en-US"/>
              <a:pPr/>
              <a:t>11</a:t>
            </a:fld>
            <a:endParaRPr lang="en-US" alt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ltLang="en-US"/>
              <a:t>The capture theory says the Moon formed elsewhere in the solar system and was subsequently captured by the Earth.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F1A3F-173B-44B3-8001-2C567AB54760}" type="slidenum">
              <a:rPr lang="en-US" altLang="en-US"/>
              <a:pPr/>
              <a:t>12</a:t>
            </a:fld>
            <a:endParaRPr lang="en-US" alt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a:t>The fission theory says the rotational velocity of the early molten Earth was sufficient for material to protrude at the equator and some of this material split off from the Earth to form the Moon.  There are fundamental problems with all of these theories and they are no longer seriously considered.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EFB0D-FC7C-4F6D-AADB-3593AA2022F8}" type="slidenum">
              <a:rPr lang="en-US" altLang="en-US"/>
              <a:pPr/>
              <a:t>13</a:t>
            </a:fld>
            <a:endParaRPr lang="en-US" alt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ltLang="en-US"/>
              <a:t>Hartmann’s theory says that the Earth collided with a very large object( as big as Mars or more) very early during the formation of the solar system blowing out rocky debris.  A fraction of that debris went into orbit around the Earth and the Moon quickly formed from the ejected material.  The ejecta coalesced as a series of rings around 13,500 miles from the Earth.  After the outer ring of material accreted to form the Moon – possibly in a period as short as one year – its gravitational forces began scattering the inner disk material back onto the Earth.  Then the newly formed Moon began its long and tortuous tide-driven drift outward from the Earth.  This theory goes a very long way towards explaining what the Apollo crews found and it is the currently accepted theory for the origin of the Moon.  In short, the Moon used to be a part of the Earth.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CE35B-7D31-4341-B7FD-0DBCDC845DD5}" type="slidenum">
              <a:rPr lang="en-US" altLang="en-US"/>
              <a:pPr/>
              <a:t>14</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a:t>The Moon, therefore, used to be a whole lot closer to the Earth than it is now.  Furthermore, it is steadily moving away from the Earth even now.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83098-00FD-448D-AF82-9D877D92EDA2}" type="slidenum">
              <a:rPr lang="en-US" altLang="en-US"/>
              <a:pPr/>
              <a:t>15</a:t>
            </a:fld>
            <a:endParaRPr lang="en-US" alt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ltLang="en-US"/>
              <a:t>The Moon used to occupy a sizeable amount of the sky.  No one is exactly sure how large it appeared from the Earth or how close the fully formed Moon actually was to the Earth.  Calculations predict around 13, 500 miles.  There were no human eyes to see it. </a:t>
            </a:r>
          </a:p>
          <a:p>
            <a:r>
              <a:rPr lang="en-US" altLang="en-US"/>
              <a:t>Back then, like a tether ball on a rope wrapped around the pole or keys on the end of a chain swinging around your finger, it "swung" a lot faster because it was "wound up" closer to the pivot.  The Earth revolved once every 5 hours or so.  It’s true, by the way, that the days are getting longer and the rotational period of the Earth is slowing down.</a:t>
            </a:r>
          </a:p>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3CFEC-4D39-4477-B3BE-409BF517C27F}" type="slidenum">
              <a:rPr lang="en-US" altLang="en-US"/>
              <a:pPr/>
              <a:t>16</a:t>
            </a:fld>
            <a:endParaRPr lang="en-US"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ltLang="en-US"/>
              <a:t>Nowadays the moon constantly moves further away from the Earth – at a rate of about 1-1/2 inches per year.</a:t>
            </a:r>
          </a:p>
          <a:p>
            <a:endParaRPr lang="en-US" altLang="en-US"/>
          </a:p>
          <a:p>
            <a:r>
              <a:rPr lang="en-US" altLang="en-US"/>
              <a:t>Every century the moon moves just over 12 feet further away.</a:t>
            </a:r>
          </a:p>
          <a:p>
            <a:endParaRPr lang="en-US" altLang="en-US"/>
          </a:p>
          <a:p>
            <a:r>
              <a:rPr lang="en-US" altLang="en-US"/>
              <a:t>In the next one million years the moon will be about 24 miles further away from the earth.</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4F877-7CE5-41DE-A347-7644DAC8BB98}" type="slidenum">
              <a:rPr lang="en-US" altLang="en-US"/>
              <a:pPr/>
              <a:t>17</a:t>
            </a:fld>
            <a:endParaRPr lang="en-US" alt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ltLang="en-US"/>
              <a:t>It is not difficult to forecast the Moon’s ultimate fate. The Moon will continue to drift outward until, in the remote future, the Earth and the Moon will be locked in a frozen embrace like Pluto and its satellite Charon.  Then the Earth will turn on its axis once in the same period the Moon revolves around it, about once every 50 days.</a:t>
            </a:r>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749C9-F8AE-43F1-92B3-EECF4F8E7C1E}" type="slidenum">
              <a:rPr lang="en-US" altLang="en-US"/>
              <a:pPr/>
              <a:t>18</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ltLang="en-US"/>
              <a:t>The Moon is a dead body.  And it has been dead, essentially, for 3.8 billion years or more.  Dead in the relative geological sense.  Dead in the sense that little has happened, which is not to say that nothing has happened, for a very, very, very long time.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E1AB7-7C04-4F56-810E-94DACC9BF05E}" type="slidenum">
              <a:rPr lang="en-US" altLang="en-US"/>
              <a:pPr/>
              <a:t>19</a:t>
            </a:fld>
            <a:endParaRPr lang="en-US" alt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ltLang="en-US" sz="700"/>
              <a:t>For hundreds of year it was thought desperately that the Moon had a volcanic history.  The Moon has had a limited volcanic history. A picture taken in 1994 by the</a:t>
            </a:r>
            <a:r>
              <a:rPr lang="en-US" altLang="en-US"/>
              <a:t> </a:t>
            </a:r>
            <a:r>
              <a:rPr lang="en-US" altLang="en-US" sz="700"/>
              <a:t>Clementine mission shows a volcano on the Moon's South Pole from millions of years ago. This is fairly recently in the Moon's history, which explains why there are few impact craters nearby.</a:t>
            </a:r>
            <a:br>
              <a:rPr lang="en-US" altLang="en-US" sz="700"/>
            </a:br>
            <a:r>
              <a:rPr lang="en-US" altLang="en-US" sz="700"/>
              <a:t> But vulcanism is the minor player in the Moon’s history.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90B6F-BF55-48E6-A9BB-69790D1F6AF2}" type="slidenum">
              <a:rPr lang="en-US" altLang="en-US"/>
              <a:pPr/>
              <a:t>2</a:t>
            </a:fld>
            <a:endParaRPr lang="en-US"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ltLang="en-US"/>
              <a:t>The Moon is such a fascinating place to many of us amateurs that some of us, myself included, would still own telescopes and be amateur astronomers if the Sun and the Moon were the only things there were to see.  </a:t>
            </a:r>
          </a:p>
          <a:p>
            <a:r>
              <a:rPr lang="en-US" altLang="en-US"/>
              <a:t>Amateurs have a love/hate relationship with the Moon.  We all hate the moonlight when we’d rather be focusing on our so-called deep sky objects – distant galaxies, planetary nebulae, and globular clusters.  Moonlight interferes with our ability to see deeply into deep space so we all learn to stay in touch with the lunar cycle.  We plan our observation sessions each month, in fact, around the lunar cycle.  We’ve known, for instance, for some time now, exactly how the Moon was going to appear tonight and that’s why the Moonstruck! event is being held tonight.  </a:t>
            </a:r>
          </a:p>
          <a:p>
            <a:r>
              <a:rPr lang="en-US" altLang="en-US"/>
              <a:t>We never observe the Moon when it is full because the direct sunlight removes the incredible lunar details we love to watch during the other phases when the sunlight strikes the lunar features at a much more oblique angle.  </a:t>
            </a:r>
          </a:p>
          <a:p>
            <a:r>
              <a:rPr lang="en-US" altLang="en-US"/>
              <a:t>Tonight, when the Moon is at First Quarter is a particular favorite observation period.  You can see lots of detail on the eastern half of the near side tonight.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E47DC-6608-4011-BE10-2F08A1AE2444}" type="slidenum">
              <a:rPr lang="en-US" altLang="en-US"/>
              <a:pPr/>
              <a:t>20</a:t>
            </a:fld>
            <a:endParaRPr lang="en-US" alt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ltLang="en-US"/>
              <a:t>The major player is meteorite impact, mostly occurring during the Moon’s early history – the so-called periods of heavy and light bombardment.  It was meteors impacting onto the Moon (as well as the adjacent Earth) that formed the Moon’s cratered surface. </a:t>
            </a:r>
          </a:p>
          <a:p>
            <a:r>
              <a:rPr lang="en-US" altLang="en-US"/>
              <a:t>This is what the far side of the Moon looks like: heavily cratered, with very little maria.</a:t>
            </a:r>
          </a:p>
          <a:p>
            <a:r>
              <a:rPr lang="en-US" altLang="en-US"/>
              <a:t>And incidentally there is no permanent dark side of the Moon except on Pink Floyd albums.</a:t>
            </a:r>
          </a:p>
          <a:p>
            <a:r>
              <a:rPr lang="en-US" altLang="en-US"/>
              <a:t>And while we’re on the subject you might like to think about the fact that the Moon is always up whether it appears to be so from your geographical position on Earth or not.  Nearly always, nearly 100% of the time the Sun is shining on fully one half of the spherical Moon.  The only temporary exception is during an eclipse. </a:t>
            </a:r>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5C4ED-AEE1-463D-A1E7-B6D3E6232BD6}" type="slidenum">
              <a:rPr lang="en-US" altLang="en-US"/>
              <a:pPr/>
              <a:t>21</a:t>
            </a:fld>
            <a:endParaRPr lang="en-US" alt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ltLang="en-US"/>
              <a:t>We’ve been there and seen the craters up close.  We’ve walked on the regolith soil that was created by relentess pulverizing from micrometeorite impacts and we’ve brought back just under 900 pounds of rocks.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1D49D-FC69-491D-94E9-D7F2AF857112}" type="slidenum">
              <a:rPr lang="en-US" altLang="en-US"/>
              <a:pPr/>
              <a:t>22</a:t>
            </a:fld>
            <a:endParaRPr lang="en-US" alt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ltLang="en-US"/>
              <a:t>We, a dozen of us, at least, have walked on the Moon’s surface in six different areas.  We’ve driven across its surface in lunar rovers to expand our perimeter of exploration.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E4348-7C88-4C96-AC59-210332885CAE}" type="slidenum">
              <a:rPr lang="en-US" altLang="en-US"/>
              <a:pPr/>
              <a:t>23</a:t>
            </a:fld>
            <a:endParaRPr lang="en-US" alt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ltLang="en-US"/>
              <a:t>Over a brilliant period of about 3-1/2 years we routinely went to the Moon and came back safely.  We went in a space race to demonstrate the range of our ICBM’s more so than scientific missions but we went, nonetheless, and some science got done.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15EAA-041E-4081-B78F-C87364B38CDC}" type="slidenum">
              <a:rPr lang="en-US" altLang="en-US"/>
              <a:pPr/>
              <a:t>24</a:t>
            </a:fld>
            <a:endParaRPr lang="en-US" alt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altLang="en-US"/>
              <a:t>You can look through a good telescope and spot every single one of the six places where we briefly visited.  All six sites are fairly easy to find for experienced moonwatchers and they are all on the near side.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AAEA31-F9F2-4E26-BB20-B7293BB4DE57}" type="slidenum">
              <a:rPr lang="en-US" altLang="en-US"/>
              <a:pPr/>
              <a:t>25</a:t>
            </a:fld>
            <a:endParaRPr lang="en-US"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ltLang="en-US"/>
              <a:t>One of our lunar observation stations tonight was set up to show the Apollo 11 landing site.  The small picture of the full moon to the upper left outlines the general area.  The picture on the right shows the southern section of Mare Tranquilitatis where Neil Armstrong stepped onto the Moon.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1D473-E921-4DF6-B319-157428F8FFCD}" type="slidenum">
              <a:rPr lang="en-US" altLang="en-US"/>
              <a:pPr/>
              <a:t>26</a:t>
            </a:fld>
            <a:endParaRPr lang="en-US" alt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ltLang="en-US"/>
              <a:t>Books have been written since then and you can look in them to trace the exact route of the perambulations of all twelve moonwalkers.  As our experience increased so did the distance we went from the lunar landing crafts.  Perhaps you never knew that the first three Apollo missions were limited to local explorations on foot.  The last three featured longer excursions in the lunar rover vehicles.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AB09E-B5E5-44CF-BE1B-134E4A10E231}" type="slidenum">
              <a:rPr lang="en-US" altLang="en-US"/>
              <a:pPr/>
              <a:t>27</a:t>
            </a:fld>
            <a:endParaRPr lang="en-US" alt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ltLang="en-US" dirty="0"/>
              <a:t>Apollo</a:t>
            </a:r>
            <a:r>
              <a:rPr lang="en-US" altLang="en-US" baseline="0" dirty="0"/>
              <a:t> 12 and Surveyor 3</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6AC8E-C547-4D6C-8769-CC5B2DA6DA26}" type="slidenum">
              <a:rPr lang="en-US" altLang="en-US"/>
              <a:pPr/>
              <a:t>28</a:t>
            </a:fld>
            <a:endParaRPr lang="en-US" alt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ltLang="en-US"/>
              <a:t>Without knowing a single fact about the Moon anyone can look up during any phase of the Moon and see that there are light areas and there are dark areas on the Moon.  What do they mean?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E3A4B-1D43-4134-9F74-4AB3E9099903}" type="slidenum">
              <a:rPr lang="en-US" altLang="en-US"/>
              <a:pPr/>
              <a:t>29</a:t>
            </a:fld>
            <a:endParaRPr lang="en-US" alt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altLang="en-US"/>
              <a:t>The </a:t>
            </a:r>
            <a:r>
              <a:rPr lang="en-US" altLang="en-US" u="sng"/>
              <a:t>light areas</a:t>
            </a:r>
            <a:r>
              <a:rPr lang="en-US" altLang="en-US"/>
              <a:t> are heavily cratered, rocky, high land on the moon, known as the Uplands. They cover 85% of the moon’s near side and almost all of the moon’s far side.</a:t>
            </a:r>
          </a:p>
          <a:p>
            <a:r>
              <a:rPr lang="en-US" altLang="en-US"/>
              <a:t>The </a:t>
            </a:r>
            <a:r>
              <a:rPr lang="en-US" altLang="en-US" u="sng"/>
              <a:t>dark areas</a:t>
            </a:r>
            <a:r>
              <a:rPr lang="en-US" altLang="en-US"/>
              <a:t> are called '</a:t>
            </a:r>
            <a:r>
              <a:rPr lang="en-US" altLang="en-US" i="1"/>
              <a:t>maria</a:t>
            </a:r>
            <a:r>
              <a:rPr lang="en-US" altLang="en-US"/>
              <a:t>'. '</a:t>
            </a:r>
            <a:r>
              <a:rPr lang="en-US" altLang="en-US" i="1"/>
              <a:t>Maria</a:t>
            </a:r>
            <a:r>
              <a:rPr lang="en-US" altLang="en-US"/>
              <a:t>' is a Latin word for 'seas', because it was believed that these dark areas were actually seas. They are, instead, smoother, lower areas of land, with fewer impact craters. The cover 15% of the moon’s near side and almost none of the moon’s far side.</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45185-1404-40EC-A443-6A4B2B222990}" type="slidenum">
              <a:rPr lang="en-US" altLang="en-US"/>
              <a:pPr/>
              <a:t>3</a:t>
            </a:fld>
            <a:endParaRPr lang="en-US" alt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a:t>We’ve only had telescopes for less than 400 years.  Galileo was the first to point his new telescope at the Moon in 1609 and discovered it was not a perfectly smooth sphere as Aristotle had taught for more than a millennium.  We still have his observational notes. You can get a better view of the Moon through a pair of binoculars costing $19.95 at Wal-Mart than Galileo had.  It was the telescope that let us begin to explore the detail of the Moon’s surface.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4935D-27F9-4987-BD55-25B2F0455EBE}" type="slidenum">
              <a:rPr lang="en-US" altLang="en-US"/>
              <a:pPr/>
              <a:t>30</a:t>
            </a:fld>
            <a:endParaRPr lang="en-US" alt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ltLang="en-US"/>
              <a:t>The key to all of this is:</a:t>
            </a:r>
          </a:p>
          <a:p>
            <a:endParaRPr lang="en-US" altLang="en-US"/>
          </a:p>
          <a:p>
            <a:r>
              <a:rPr lang="en-US" altLang="en-US"/>
              <a:t>The Moon's surface was first shaped by heavy meteorite bombardment, followed by lava floods. </a:t>
            </a:r>
          </a:p>
          <a:p>
            <a:endParaRPr lang="en-US" altLang="en-US"/>
          </a:p>
          <a:p>
            <a:r>
              <a:rPr lang="en-US" altLang="en-US"/>
              <a:t>All of the Moon used to look like the light areas, heavily cratered.  The lava flows later filled in many of the cratered areas.</a:t>
            </a:r>
          </a:p>
          <a:p>
            <a:endParaRPr lang="en-US" altLang="en-US"/>
          </a:p>
          <a:p>
            <a:r>
              <a:rPr lang="en-US" altLang="en-US"/>
              <a:t>We did not know this for certain back in the early sixties when I was in high school.  It was Gene Shoemaker’s work on the Meteor Crater near Flagstaff, AZ that lead to the science of astrogeology and the ultimately correct theory that the Moon’s surface was formed, essentially, by meteors crashing into it.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29842-462E-4B95-BC9B-4C75FA3285B1}" type="slidenum">
              <a:rPr lang="en-US" altLang="en-US"/>
              <a:pPr/>
              <a:t>31</a:t>
            </a:fld>
            <a:endParaRPr lang="en-US" alt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ltLang="en-US"/>
              <a:t>The Moon is sometimes said to be as bright as asphalt.  In astronomy we have self-luminous bodies such as stars that shine by their own light and non-luminous bodies such as all planets and all of their Moon’s that shine by reflected sunlight.  The Moon produces no light of its own.  It shines by reflected sunlight.  During a good full Moon with clear night skies it is not difficult to read a newspaper by the light of the Moon.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444FA-617D-4A39-B319-7B1F382EC709}" type="slidenum">
              <a:rPr lang="en-US" altLang="en-US"/>
              <a:pPr/>
              <a:t>33</a:t>
            </a:fld>
            <a:endParaRPr lang="en-US" alt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altLang="en-US" b="1"/>
              <a:t>Brightness</a:t>
            </a:r>
          </a:p>
          <a:p>
            <a:r>
              <a:rPr lang="en-US" altLang="en-US"/>
              <a:t>Next to the sun, the full moon is the brightest object in the heavens. However, its surface is rough and brownish and reflects light very poorly. In fact, the moon is about the poorest reflector in the solar system. The amount of light reflected by a celestial object is called the </a:t>
            </a:r>
            <a:r>
              <a:rPr lang="en-US" altLang="en-US" i="1"/>
              <a:t>albedo</a:t>
            </a:r>
            <a:r>
              <a:rPr lang="en-US" altLang="en-US"/>
              <a:t> (Latin: </a:t>
            </a:r>
            <a:r>
              <a:rPr lang="en-US" altLang="en-US" i="1"/>
              <a:t>albus,</a:t>
            </a:r>
            <a:r>
              <a:rPr lang="en-US" altLang="en-US"/>
              <a:t> white). The moon reflects only 7% of the sunlight that falls upon it, so the albedo is 0.07. </a:t>
            </a:r>
          </a:p>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88AED-9691-463B-AA91-1F25E46B1646}" type="slidenum">
              <a:rPr lang="en-US" altLang="en-US"/>
              <a:pPr/>
              <a:t>34</a:t>
            </a:fld>
            <a:endParaRPr lang="en-US" alt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ltLang="en-US"/>
              <a:t>That “Moon Rock” is the actual color of the light areas of the Moon.  It is hard to believe the Moon is a dark rock in the night sky but it is so.  It is the brilliance of sunlight streaming in from some 93,000,000 miles away that makes the Moon shine.  Moonlight is reflected sunlight, nothing more.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79766-86E3-41E5-9E92-5376E640B66A}" type="slidenum">
              <a:rPr lang="en-US" altLang="en-US"/>
              <a:pPr/>
              <a:t>35</a:t>
            </a:fld>
            <a:endParaRPr lang="en-US" alt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ltLang="en-US"/>
              <a:t>Following the phases of the Moon night after night is not extraordinarily difficult.  You can teach yourself everything you’ll need to know by going out and taking a glimpse of the Moon every night (or day) for one month.  If you have the perseverance to do this you’ll also learn a great deal about self discipline.  The key to understanding the Moon’s phases is knowing that they all repeat every 29.53 days.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16950-FBAD-40DC-B705-7AD2F2F23691}" type="slidenum">
              <a:rPr lang="en-US" altLang="en-US"/>
              <a:pPr/>
              <a:t>36</a:t>
            </a:fld>
            <a:endParaRPr lang="en-US" alt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ltLang="en-US"/>
              <a:t>Sometimes it is best just to let this slide stay on the screen for a short while.  Usually you can figure it out for yourself.  The sped up cycle of 29.53 days is on the right.  You can see the light from the sun comes in from the right hand side of the Moon as viewed from Earth.  There are two sweeps, one gradually illuminating the Moon from the right to the left and one sweep following that seems to “erase” what the first sweep did.</a:t>
            </a:r>
          </a:p>
          <a:p>
            <a:r>
              <a:rPr lang="en-US" altLang="en-US"/>
              <a:t>Maybe it is easier for you to visualize the sequence by focusing on the leftmost series of photos.  There are 23 photos that cover the entire 29.53 days.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11A37-7421-4717-BCE3-7E2EC8DF5234}" type="slidenum">
              <a:rPr lang="en-US" altLang="en-US"/>
              <a:pPr/>
              <a:t>37</a:t>
            </a:fld>
            <a:endParaRPr lang="en-US" alt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ltLang="en-US"/>
              <a:t>Naturally we have some historical terms that apply to various stages in this 29.53 day sequence.  During the first “sweep” when the Moon is growing from a fingernail crescent to Full Moon we say the Moon is “waxing” or getting larger in percentage of illumination.  It takes half of 29.53 days for this to occur.  During the second “sweep” when the Moon is going from Full Moon to New Moon we say it is “waning” or experiencing a decrease in percetage of illumination.</a:t>
            </a:r>
          </a:p>
          <a:p>
            <a:r>
              <a:rPr lang="en-US" altLang="en-US"/>
              <a:t>The Moon waxes and then it wanes; it waxes and wanes over a period of 29.53 days.  We also use the term “gibbous” to describe when the Moon is illuminated more than 50% but less than 100%.  Thus we have a waxing Gibbous Moon when it is growing in illumination past 1</a:t>
            </a:r>
            <a:r>
              <a:rPr lang="en-US" altLang="en-US" baseline="30000"/>
              <a:t>st</a:t>
            </a:r>
            <a:r>
              <a:rPr lang="en-US" altLang="en-US"/>
              <a:t> Quarter and we have a waning gibbous Moon when it is decreasing in illumination from Full Moon to New Moon.</a:t>
            </a:r>
          </a:p>
          <a:p>
            <a:r>
              <a:rPr lang="en-US" altLang="en-US"/>
              <a:t>Farmers, hunters, and poets used to know all of this stuff intimately.  You’ll need to know it also if you want to read the Farmer’s Almanac.  And you’ll definitely want to know this stuff if you want to hang around us.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312C9-FA2C-45F5-9A6E-658DC6026585}" type="slidenum">
              <a:rPr lang="en-US" altLang="en-US"/>
              <a:pPr/>
              <a:t>38</a:t>
            </a:fld>
            <a:endParaRPr lang="en-US" alt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altLang="en-US"/>
              <a:t>Everybody likes to see eclipses.  They are dramatic and provoke a sense of mystery.  Many people spend lots of money going on cruise ships to remote parts of the world just to be in the path of an eclipse.  Eclipses are a temporary thing.  We have not always had them and one day we will not have them anymore.  We should enjoy them while they last.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ED7FD-EDD1-495E-BED6-C6C75D4A6226}" type="slidenum">
              <a:rPr lang="en-US" altLang="en-US"/>
              <a:pPr/>
              <a:t>39</a:t>
            </a:fld>
            <a:endParaRPr lang="en-US" alt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ltLang="en-US"/>
              <a:t>The only reason we have eclipses at all is because of a rather odd coincidence.  You might not think it but the Moon and the Sun are about the same size in the sky.  If you could put the Moon and the Sun side by side and look at them with ease (meaning using a safe solar filter to reduce the overwhelming glare of the sun) you’d see they are the same size circles.  So when the Moon comes between the Sun and the Earth the Moon is the exact right size to block out the light of the Sun.  We have a solar eclipse.</a:t>
            </a:r>
          </a:p>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97882-EB84-42BD-A256-C0FF5AC16369}" type="slidenum">
              <a:rPr lang="en-US" altLang="en-US"/>
              <a:pPr/>
              <a:t>40</a:t>
            </a:fld>
            <a:endParaRPr lang="en-US" alt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altLang="en-US"/>
              <a:t>The Moon here is just the right size to block out the light from the sun.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AB1F17-1F79-4347-95D8-A01B5AB64A63}" type="slidenum">
              <a:rPr lang="en-US" altLang="en-US"/>
              <a:pPr/>
              <a:t>4</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ltLang="en-US"/>
              <a:t>So, in just the past period of less than 400 years it was the slow developments in telescopes and then the actual Apollo missions to the Moon that have combined to give us our present level of understanding of what the Moon is all about.  As you will see, it is still an imperfect understanding, and the Moon continues to fascinate us in present times just as it has done through previous millennia.  Looking up at the Moon from your backyard still evokes feelings of mystery regarding the origin of things as well as poetical feelings because the Moon, as a self-luminous body, shines only by reflected sunlight and can sometimes be beyond words to describe.</a:t>
            </a:r>
          </a:p>
          <a:p>
            <a:r>
              <a:rPr lang="en-US" altLang="en-US"/>
              <a:t>This is the unlabeled Moon, the way we see it when it is full.  It changes its appearance nightly and even while you view it.  But many astronomers have devoted their entire lives to the study of the Moon – they are known as selenologists (the Greeks used to refer to the lunar goddess as Selene)– and through their untiring work we have mapped out practically all of the lunar surface to give us…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9BFA0-FDE6-4C6D-9BA2-CA73F561679D}" type="slidenum">
              <a:rPr lang="en-US" altLang="en-US"/>
              <a:pPr/>
              <a:t>41</a:t>
            </a:fld>
            <a:endParaRPr lang="en-US" alt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ltLang="en-US"/>
              <a:t>Here’s a very nicely done solar eclipse collage put together quite recently.  I think you can see how powerful the ability to predict eclipses might be in the hands of a Maya or Babylonian astronomer-priest.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FD066-664A-4001-BA79-A650A728B9B3}" type="slidenum">
              <a:rPr lang="en-US" altLang="en-US"/>
              <a:pPr/>
              <a:t>42</a:t>
            </a:fld>
            <a:endParaRPr lang="en-US" alt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ltLang="en-US"/>
              <a:t>On the other hand when the Earth comes between the Sun and the Moon the Moon can pass into the shadow cone that extends into space beyond the Earth.  We have a lunar eclipse.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14B84-444E-4612-88A4-CD83CB95D8F9}" type="slidenum">
              <a:rPr lang="en-US" altLang="en-US"/>
              <a:pPr/>
              <a:t>43</a:t>
            </a:fld>
            <a:endParaRPr lang="en-US" alt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ltLang="en-US"/>
              <a:t>Here’s a lunar eclipse where you can clearly see the Cookie Monster has taken a bite out of the Moon.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8992A-83CD-4A5E-AAFD-120CC4C9AF59}" type="slidenum">
              <a:rPr lang="en-US" altLang="en-US"/>
              <a:pPr/>
              <a:t>44</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ltLang="en-US"/>
              <a:t>And we have all kinds of degrees of lunar eclipses – the so-called partials, totals and even prenumbrals.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8FCA9-4E74-4E7B-9251-1F0317794F62}" type="slidenum">
              <a:rPr lang="en-US" altLang="en-US"/>
              <a:pPr/>
              <a:t>45</a:t>
            </a:fld>
            <a:endParaRPr lang="en-US" alt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ltLang="en-US"/>
              <a:t>It is quite remarkable that total solar eclipses even occur at all. They are possible because the Sun and the Moon appear from Earth to be about the same size in the sky. </a:t>
            </a:r>
          </a:p>
          <a:p>
            <a:r>
              <a:rPr lang="en-US" altLang="en-US"/>
              <a:t>The Sun, whose diameter is 400 times that of the Moon, happens to be about 400 times as far away from the Earth. This condition permits the Moon to just barely cover up the Sun. </a:t>
            </a:r>
          </a:p>
          <a:p>
            <a:r>
              <a:rPr lang="en-US" altLang="en-US"/>
              <a:t>In fact, if the Moon's diameter (2,160 miles) were just 140 miles less, it would not be large enough to ever completely cover the Sun -- a total solar eclipse could never happen anywhere on Earth!</a:t>
            </a:r>
          </a:p>
          <a:p>
            <a:r>
              <a:rPr lang="en-US" altLang="en-US"/>
              <a:t>There will come a time in the quite distant future when we will not have solar eclipses.  Enjoy them while they last.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0E91B-4650-40E0-9FCA-CDA1F946C3B6}" type="slidenum">
              <a:rPr lang="en-US" altLang="en-US"/>
              <a:pPr/>
              <a:t>48</a:t>
            </a:fld>
            <a:endParaRPr lang="en-US" alt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ltLang="en-US"/>
              <a:t>In spite of continuing media reports, spurious television programs and long held popular beliefs, there are no sound scientific studies linking the Full Moon to anything like those conditions just mentioned.  Superstitious beliefs die hard.  Correlation does not necessarily mean causation.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D00C6-B5A4-4774-829F-ED0069356B10}" type="slidenum">
              <a:rPr lang="en-US" altLang="en-US"/>
              <a:pPr/>
              <a:t>49</a:t>
            </a:fld>
            <a:endParaRPr lang="en-US" alt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ltLang="en-US"/>
              <a:t>You’ve been a good audience so I’ll throw in a bonus #11 just for fun.  Here’s a sort of photo album of some of the many faces you can see in the Moon.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58C53-731A-4CF4-AC42-99B25CFFF693}" type="slidenum">
              <a:rPr lang="en-US" altLang="en-US"/>
              <a:pPr/>
              <a:t>55</a:t>
            </a:fld>
            <a:endParaRPr lang="en-US"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en-US"/>
              <a:t>Anyhow, whatever face you put on it. Thank you for your kind attention and thank you for coming with H.A.L. to view the Moon!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4EEC5-F8FB-4B27-B99A-86D755E8B908}" type="slidenum">
              <a:rPr lang="en-US" altLang="en-US"/>
              <a:pPr/>
              <a:t>5</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ltLang="en-US"/>
              <a:t>…the labeled Moon! This is how we amateur astronomers sometimes see the Moon, not with all of its mysteries solved but, at least, we know the names of all the places and what the names mean.  We rarely get lost looking at the Moon because we have all these Moon maps.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3C76E-7D8E-44B2-A131-3A083F982D7A}" type="slidenum">
              <a:rPr lang="en-US" altLang="en-US"/>
              <a:pPr/>
              <a:t>6</a:t>
            </a:fld>
            <a:endParaRPr lang="en-US" alt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ltLang="en-US"/>
              <a:t>Earth’s moon is unusual in that in comparison to the ratio between the sizes of all the other moons in the solar system to their home planet, Earth’s moon is quite large.  There are, incidentally about 95 other moons around other planets in the solar system. You can see here that four moons line up quite nicely with Earth’s diameter.</a:t>
            </a:r>
          </a:p>
          <a:p>
            <a:r>
              <a:rPr lang="en-US" altLang="en-US"/>
              <a:t>Sometimes the Earth-Moon combination is regarded as a double-planet system.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6AC3C-02A7-42B3-88A8-C469B3FEB065}" type="slidenum">
              <a:rPr lang="en-US" altLang="en-US"/>
              <a:pPr/>
              <a:t>7</a:t>
            </a:fld>
            <a:endParaRPr lang="en-US"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ltLang="en-US"/>
              <a:t>And you can see here that if we dropped the Moon onto the United States it would seriously impede farming activities, disrupt many of the interstates, and not quite stretch coast to coast.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D9FD4-0C0E-42F0-997A-89179C20D826}" type="slidenum">
              <a:rPr lang="en-US" altLang="en-US"/>
              <a:pPr/>
              <a:t>8</a:t>
            </a:fld>
            <a:endParaRPr lang="en-US" alt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a:t>Let’s review, then, some basics about the Moon and get them out of the way.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3CD39-0830-4CEB-BDCD-66C30BF8AE72}" type="slidenum">
              <a:rPr lang="en-US" altLang="en-US"/>
              <a:pPr/>
              <a:t>9</a:t>
            </a:fld>
            <a:endParaRPr lang="en-US" alt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ltLang="en-US"/>
              <a:t>With that background, here are the ten things I think you might like to know about the Moon.  You might think that by now, in this age of science and the Discovery Channel, and since we have been there and back six times we would know how the Moon formed and where it came from.  The humbling truth is, even though we have a very good working theory, even now we do not know with absolute certainty.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8763" cy="6851650"/>
            <a:chOff x="1" y="0"/>
            <a:chExt cx="5763" cy="4316"/>
          </a:xfrm>
        </p:grpSpPr>
        <p:sp>
          <p:nvSpPr>
            <p:cNvPr id="819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198" name="Group 6"/>
            <p:cNvGrpSpPr>
              <a:grpSpLocks/>
            </p:cNvGrpSpPr>
            <p:nvPr/>
          </p:nvGrpSpPr>
          <p:grpSpPr bwMode="auto">
            <a:xfrm>
              <a:off x="288" y="0"/>
              <a:ext cx="5098" cy="4316"/>
              <a:chOff x="288" y="0"/>
              <a:chExt cx="5098" cy="4316"/>
            </a:xfrm>
          </p:grpSpPr>
          <p:sp>
            <p:nvSpPr>
              <p:cNvPr id="8199"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212"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1"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23" name="Group 31"/>
            <p:cNvGrpSpPr>
              <a:grpSpLocks/>
            </p:cNvGrpSpPr>
            <p:nvPr/>
          </p:nvGrpSpPr>
          <p:grpSpPr bwMode="auto">
            <a:xfrm>
              <a:off x="1" y="392"/>
              <a:ext cx="5758" cy="1571"/>
              <a:chOff x="1" y="392"/>
              <a:chExt cx="5758" cy="1571"/>
            </a:xfrm>
          </p:grpSpPr>
          <p:sp>
            <p:nvSpPr>
              <p:cNvPr id="822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29"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0"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3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82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8233" name="Rectangle 41"/>
          <p:cNvSpPr>
            <a:spLocks noGrp="1" noChangeArrowheads="1"/>
          </p:cNvSpPr>
          <p:nvPr>
            <p:ph type="dt" sz="quarter" idx="2"/>
          </p:nvPr>
        </p:nvSpPr>
        <p:spPr/>
        <p:txBody>
          <a:bodyPr/>
          <a:lstStyle>
            <a:lvl1pPr>
              <a:defRPr/>
            </a:lvl1pPr>
          </a:lstStyle>
          <a:p>
            <a:endParaRPr lang="en-US" altLang="en-US"/>
          </a:p>
        </p:txBody>
      </p:sp>
      <p:sp>
        <p:nvSpPr>
          <p:cNvPr id="8234" name="Rectangle 42"/>
          <p:cNvSpPr>
            <a:spLocks noGrp="1" noChangeArrowheads="1"/>
          </p:cNvSpPr>
          <p:nvPr>
            <p:ph type="ftr" sz="quarter" idx="3"/>
          </p:nvPr>
        </p:nvSpPr>
        <p:spPr/>
        <p:txBody>
          <a:bodyPr/>
          <a:lstStyle>
            <a:lvl1pPr>
              <a:defRPr/>
            </a:lvl1pPr>
          </a:lstStyle>
          <a:p>
            <a:endParaRPr lang="en-US" altLang="en-US"/>
          </a:p>
        </p:txBody>
      </p:sp>
      <p:sp>
        <p:nvSpPr>
          <p:cNvPr id="8235" name="Rectangle 43"/>
          <p:cNvSpPr>
            <a:spLocks noGrp="1" noChangeArrowheads="1"/>
          </p:cNvSpPr>
          <p:nvPr>
            <p:ph type="sldNum" sz="quarter" idx="4"/>
          </p:nvPr>
        </p:nvSpPr>
        <p:spPr/>
        <p:txBody>
          <a:bodyPr/>
          <a:lstStyle>
            <a:lvl1pPr>
              <a:defRPr/>
            </a:lvl1pPr>
          </a:lstStyle>
          <a:p>
            <a:fld id="{2FDF37BF-DBEE-45F4-B2C1-1E65DEF8A1A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6671B1-84CB-4F8D-8B43-926A1945EF21}" type="slidenum">
              <a:rPr lang="en-US" altLang="en-US"/>
              <a:pPr/>
              <a:t>‹#›</a:t>
            </a:fld>
            <a:endParaRPr lang="en-US" altLang="en-US"/>
          </a:p>
        </p:txBody>
      </p:sp>
    </p:spTree>
    <p:extLst>
      <p:ext uri="{BB962C8B-B14F-4D97-AF65-F5344CB8AC3E}">
        <p14:creationId xmlns:p14="http://schemas.microsoft.com/office/powerpoint/2010/main" val="33755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C83ACC-7360-4D25-AF28-C1860045A772}" type="slidenum">
              <a:rPr lang="en-US" altLang="en-US"/>
              <a:pPr/>
              <a:t>‹#›</a:t>
            </a:fld>
            <a:endParaRPr lang="en-US" altLang="en-US"/>
          </a:p>
        </p:txBody>
      </p:sp>
    </p:spTree>
    <p:extLst>
      <p:ext uri="{BB962C8B-B14F-4D97-AF65-F5344CB8AC3E}">
        <p14:creationId xmlns:p14="http://schemas.microsoft.com/office/powerpoint/2010/main" val="191389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1404C2E-B8A0-416D-A627-11B95FE3EE79}" type="slidenum">
              <a:rPr lang="en-US" altLang="en-US"/>
              <a:pPr/>
              <a:t>‹#›</a:t>
            </a:fld>
            <a:endParaRPr lang="en-US" altLang="en-US"/>
          </a:p>
        </p:txBody>
      </p:sp>
    </p:spTree>
    <p:extLst>
      <p:ext uri="{BB962C8B-B14F-4D97-AF65-F5344CB8AC3E}">
        <p14:creationId xmlns:p14="http://schemas.microsoft.com/office/powerpoint/2010/main" val="237080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245D84-877B-4BFE-92CD-D16D91D8E7DE}" type="slidenum">
              <a:rPr lang="en-US" altLang="en-US"/>
              <a:pPr/>
              <a:t>‹#›</a:t>
            </a:fld>
            <a:endParaRPr lang="en-US" altLang="en-US"/>
          </a:p>
        </p:txBody>
      </p:sp>
    </p:spTree>
    <p:extLst>
      <p:ext uri="{BB962C8B-B14F-4D97-AF65-F5344CB8AC3E}">
        <p14:creationId xmlns:p14="http://schemas.microsoft.com/office/powerpoint/2010/main" val="193128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C65B90-23D2-4AA6-8F14-098B9134F27C}" type="slidenum">
              <a:rPr lang="en-US" altLang="en-US"/>
              <a:pPr/>
              <a:t>‹#›</a:t>
            </a:fld>
            <a:endParaRPr lang="en-US" altLang="en-US"/>
          </a:p>
        </p:txBody>
      </p:sp>
    </p:spTree>
    <p:extLst>
      <p:ext uri="{BB962C8B-B14F-4D97-AF65-F5344CB8AC3E}">
        <p14:creationId xmlns:p14="http://schemas.microsoft.com/office/powerpoint/2010/main" val="260116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DBA9E32-5630-48E1-AB5A-0863249A219C}" type="slidenum">
              <a:rPr lang="en-US" altLang="en-US"/>
              <a:pPr/>
              <a:t>‹#›</a:t>
            </a:fld>
            <a:endParaRPr lang="en-US" altLang="en-US"/>
          </a:p>
        </p:txBody>
      </p:sp>
    </p:spTree>
    <p:extLst>
      <p:ext uri="{BB962C8B-B14F-4D97-AF65-F5344CB8AC3E}">
        <p14:creationId xmlns:p14="http://schemas.microsoft.com/office/powerpoint/2010/main" val="31161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2D3DA7A-0067-4ED6-ACF8-3C0B6558F2CC}" type="slidenum">
              <a:rPr lang="en-US" altLang="en-US"/>
              <a:pPr/>
              <a:t>‹#›</a:t>
            </a:fld>
            <a:endParaRPr lang="en-US" altLang="en-US"/>
          </a:p>
        </p:txBody>
      </p:sp>
    </p:spTree>
    <p:extLst>
      <p:ext uri="{BB962C8B-B14F-4D97-AF65-F5344CB8AC3E}">
        <p14:creationId xmlns:p14="http://schemas.microsoft.com/office/powerpoint/2010/main" val="404844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D6C3540-2E80-4BF4-ABBD-A72A74B1BD59}" type="slidenum">
              <a:rPr lang="en-US" altLang="en-US"/>
              <a:pPr/>
              <a:t>‹#›</a:t>
            </a:fld>
            <a:endParaRPr lang="en-US" altLang="en-US"/>
          </a:p>
        </p:txBody>
      </p:sp>
    </p:spTree>
    <p:extLst>
      <p:ext uri="{BB962C8B-B14F-4D97-AF65-F5344CB8AC3E}">
        <p14:creationId xmlns:p14="http://schemas.microsoft.com/office/powerpoint/2010/main" val="170942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68C90E3-4DF4-4C00-9166-80FAAB3D0FC5}" type="slidenum">
              <a:rPr lang="en-US" altLang="en-US"/>
              <a:pPr/>
              <a:t>‹#›</a:t>
            </a:fld>
            <a:endParaRPr lang="en-US" altLang="en-US"/>
          </a:p>
        </p:txBody>
      </p:sp>
    </p:spTree>
    <p:extLst>
      <p:ext uri="{BB962C8B-B14F-4D97-AF65-F5344CB8AC3E}">
        <p14:creationId xmlns:p14="http://schemas.microsoft.com/office/powerpoint/2010/main" val="110486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B022BB2-D9E7-4EC9-91CA-1AFBDBBDEC11}" type="slidenum">
              <a:rPr lang="en-US" altLang="en-US"/>
              <a:pPr/>
              <a:t>‹#›</a:t>
            </a:fld>
            <a:endParaRPr lang="en-US" altLang="en-US"/>
          </a:p>
        </p:txBody>
      </p:sp>
    </p:spTree>
    <p:extLst>
      <p:ext uri="{BB962C8B-B14F-4D97-AF65-F5344CB8AC3E}">
        <p14:creationId xmlns:p14="http://schemas.microsoft.com/office/powerpoint/2010/main" val="39030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FB9358-A46E-4FA3-A1E1-F5BB362F8391}" type="slidenum">
              <a:rPr lang="en-US" altLang="en-US"/>
              <a:pPr/>
              <a:t>‹#›</a:t>
            </a:fld>
            <a:endParaRPr lang="en-US" altLang="en-US"/>
          </a:p>
        </p:txBody>
      </p:sp>
    </p:spTree>
    <p:extLst>
      <p:ext uri="{BB962C8B-B14F-4D97-AF65-F5344CB8AC3E}">
        <p14:creationId xmlns:p14="http://schemas.microsoft.com/office/powerpoint/2010/main" val="216121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1588" y="0"/>
            <a:ext cx="9148762" cy="6851650"/>
            <a:chOff x="1" y="0"/>
            <a:chExt cx="5763" cy="4316"/>
          </a:xfrm>
        </p:grpSpPr>
        <p:sp>
          <p:nvSpPr>
            <p:cNvPr id="717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4" name="Group 6"/>
            <p:cNvGrpSpPr>
              <a:grpSpLocks/>
            </p:cNvGrpSpPr>
            <p:nvPr/>
          </p:nvGrpSpPr>
          <p:grpSpPr bwMode="auto">
            <a:xfrm>
              <a:off x="288" y="0"/>
              <a:ext cx="5098" cy="4316"/>
              <a:chOff x="288" y="0"/>
              <a:chExt cx="5098" cy="4316"/>
            </a:xfrm>
          </p:grpSpPr>
          <p:sp>
            <p:nvSpPr>
              <p:cNvPr id="717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8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9" name="Group 31"/>
            <p:cNvGrpSpPr>
              <a:grpSpLocks/>
            </p:cNvGrpSpPr>
            <p:nvPr/>
          </p:nvGrpSpPr>
          <p:grpSpPr bwMode="auto">
            <a:xfrm>
              <a:off x="1" y="392"/>
              <a:ext cx="5758" cy="1571"/>
              <a:chOff x="1" y="392"/>
              <a:chExt cx="5758" cy="1571"/>
            </a:xfrm>
          </p:grpSpPr>
          <p:sp>
            <p:nvSpPr>
              <p:cNvPr id="72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0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0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20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720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721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79063889-0B3E-4EEB-9DA4-4A68659EA2BD}" type="slidenum">
              <a:rPr lang="en-US" altLang="en-US"/>
              <a:pPr/>
              <a:t>‹#›</a:t>
            </a:fld>
            <a:endParaRPr lang="en-US" altLang="en-US"/>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eds.org/billa/pics/Luna2.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3.gif"/></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4000"/>
              <a:t>Ten Things You Might Like to Know About the Earth’s Moon</a:t>
            </a:r>
          </a:p>
        </p:txBody>
      </p:sp>
      <p:sp>
        <p:nvSpPr>
          <p:cNvPr id="9219" name="Rectangle 3"/>
          <p:cNvSpPr>
            <a:spLocks noGrp="1" noChangeArrowheads="1"/>
          </p:cNvSpPr>
          <p:nvPr>
            <p:ph type="body" sz="half" idx="1"/>
          </p:nvPr>
        </p:nvSpPr>
        <p:spPr>
          <a:xfrm>
            <a:off x="4800600" y="2362200"/>
            <a:ext cx="3733800" cy="4073525"/>
          </a:xfrm>
        </p:spPr>
        <p:txBody>
          <a:bodyPr/>
          <a:lstStyle/>
          <a:p>
            <a:pPr algn="ctr">
              <a:buFont typeface="Wingdings" pitchFamily="2" charset="2"/>
              <a:buNone/>
            </a:pPr>
            <a:endParaRPr lang="en-US" altLang="en-US" sz="2800"/>
          </a:p>
          <a:p>
            <a:pPr algn="ctr">
              <a:buFont typeface="Wingdings" pitchFamily="2" charset="2"/>
              <a:buNone/>
            </a:pPr>
            <a:r>
              <a:rPr lang="en-US" altLang="en-US" sz="2800"/>
              <a:t>A short presentation by the Howard Astronomical League</a:t>
            </a:r>
          </a:p>
        </p:txBody>
      </p:sp>
      <p:pic>
        <p:nvPicPr>
          <p:cNvPr id="9220" name="Picture 4" descr="New HAL Log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2286000"/>
            <a:ext cx="3457575" cy="373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r>
              <a:rPr lang="en-US" altLang="en-US"/>
              <a:t>Accretion</a:t>
            </a:r>
          </a:p>
        </p:txBody>
      </p:sp>
      <p:pic>
        <p:nvPicPr>
          <p:cNvPr id="15364" name="Picture 4" descr="accre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828800"/>
            <a:ext cx="4800600" cy="3665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7" name="Text Box 7"/>
          <p:cNvSpPr txBox="1">
            <a:spLocks noChangeArrowheads="1"/>
          </p:cNvSpPr>
          <p:nvPr/>
        </p:nvSpPr>
        <p:spPr bwMode="auto">
          <a:xfrm>
            <a:off x="5334000" y="1752600"/>
            <a:ext cx="3581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t>…the Moon and the Earth formed at about the same time, 4.6 billion years ago, when the solar system emerged from the Solar Nebulae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p:txBody>
          <a:bodyPr/>
          <a:lstStyle/>
          <a:p>
            <a:r>
              <a:rPr lang="en-US" altLang="en-US"/>
              <a:t>Capture</a:t>
            </a:r>
          </a:p>
        </p:txBody>
      </p:sp>
      <p:pic>
        <p:nvPicPr>
          <p:cNvPr id="17412" name="Picture 4" descr="cap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2057400"/>
            <a:ext cx="3886200"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Text Box 7"/>
          <p:cNvSpPr txBox="1">
            <a:spLocks noChangeArrowheads="1"/>
          </p:cNvSpPr>
          <p:nvPr/>
        </p:nvSpPr>
        <p:spPr bwMode="auto">
          <a:xfrm>
            <a:off x="4648200" y="2057400"/>
            <a:ext cx="4191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t>…the Moon formed elsewhere in the solar system and was subsequently captured by the Earth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p:txBody>
          <a:bodyPr/>
          <a:lstStyle/>
          <a:p>
            <a:r>
              <a:rPr lang="en-US" altLang="en-US"/>
              <a:t>Fission</a:t>
            </a:r>
          </a:p>
        </p:txBody>
      </p:sp>
      <p:pic>
        <p:nvPicPr>
          <p:cNvPr id="19460" name="Picture 4" descr="fis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905000"/>
            <a:ext cx="3600450" cy="330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3" name="Text Box 7"/>
          <p:cNvSpPr txBox="1">
            <a:spLocks noChangeArrowheads="1"/>
          </p:cNvSpPr>
          <p:nvPr/>
        </p:nvSpPr>
        <p:spPr bwMode="auto">
          <a:xfrm>
            <a:off x="4191000" y="19050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t>…the Moon split off from the Earth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title"/>
          </p:nvPr>
        </p:nvSpPr>
        <p:spPr/>
        <p:txBody>
          <a:bodyPr/>
          <a:lstStyle/>
          <a:p>
            <a:r>
              <a:rPr lang="en-US" altLang="en-US"/>
              <a:t>Collision Ejecta</a:t>
            </a:r>
          </a:p>
        </p:txBody>
      </p:sp>
      <p:pic>
        <p:nvPicPr>
          <p:cNvPr id="25607" name="Picture 7" descr="Slide_2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447800"/>
            <a:ext cx="42132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0" name="Text Box 10"/>
          <p:cNvSpPr txBox="1">
            <a:spLocks noChangeArrowheads="1"/>
          </p:cNvSpPr>
          <p:nvPr/>
        </p:nvSpPr>
        <p:spPr bwMode="auto">
          <a:xfrm>
            <a:off x="4800600" y="1447800"/>
            <a:ext cx="4038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t>…the Earth collided with a very large object (as big as Mars or more) very early during the formation of the solar system and the Moon formed from the ejected material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p:txBody>
          <a:bodyPr/>
          <a:lstStyle/>
          <a:p>
            <a:r>
              <a:rPr lang="en-US" altLang="en-US"/>
              <a:t>2. The Moveable Moon</a:t>
            </a:r>
          </a:p>
        </p:txBody>
      </p:sp>
      <p:sp>
        <p:nvSpPr>
          <p:cNvPr id="32773" name="Rectangle 5"/>
          <p:cNvSpPr>
            <a:spLocks noGrp="1" noChangeArrowheads="1"/>
          </p:cNvSpPr>
          <p:nvPr>
            <p:ph type="subTitle" idx="1"/>
          </p:nvPr>
        </p:nvSpPr>
        <p:spPr/>
        <p:txBody>
          <a:bodyPr/>
          <a:lstStyle/>
          <a:p>
            <a:r>
              <a:rPr lang="en-US" altLang="en-US"/>
              <a:t>It used to be a lot closer…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228600" y="381000"/>
            <a:ext cx="6324600"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Moon used to occupy a sizeable amount of the sky.  No one is exactly sure how large it appeared from the Earth or how close the fully formed Moon actually was to the Earth.  Calculations predict around 13, 500 miles.  There were no human eyes to see it. </a:t>
            </a:r>
          </a:p>
          <a:p>
            <a:pPr>
              <a:spcBef>
                <a:spcPct val="50000"/>
              </a:spcBef>
            </a:pPr>
            <a:r>
              <a:rPr lang="en-US" altLang="en-US" sz="2400"/>
              <a:t>Back then, like a tether ball on a rope wrapped around the pole or keys on the end of a chain swinging around your finger, it "swung" a lot faster because it was "wound up" closer to the pivot.  The Earth revolved once every 5 hours or so.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457200" y="457200"/>
            <a:ext cx="5410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Nowadays the moon constantly moves further away from the Earth – at a rate of about 1-1/2 inches per year.</a:t>
            </a:r>
          </a:p>
          <a:p>
            <a:pPr>
              <a:spcBef>
                <a:spcPct val="50000"/>
              </a:spcBef>
            </a:pPr>
            <a:endParaRPr lang="en-US" altLang="en-US" sz="2400"/>
          </a:p>
          <a:p>
            <a:pPr>
              <a:spcBef>
                <a:spcPct val="50000"/>
              </a:spcBef>
            </a:pPr>
            <a:r>
              <a:rPr lang="en-US" altLang="en-US" sz="2400"/>
              <a:t>Every century the moon moves just over 12 feet further away.</a:t>
            </a:r>
          </a:p>
          <a:p>
            <a:pPr>
              <a:spcBef>
                <a:spcPct val="50000"/>
              </a:spcBef>
            </a:pPr>
            <a:endParaRPr lang="en-US" altLang="en-US" sz="2400"/>
          </a:p>
          <a:p>
            <a:pPr>
              <a:spcBef>
                <a:spcPct val="50000"/>
              </a:spcBef>
            </a:pPr>
            <a:r>
              <a:rPr lang="en-US" altLang="en-US" sz="2400"/>
              <a:t>In the next one million years the moon will be about 24 miles further away from the earth.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3400" y="1295400"/>
            <a:ext cx="8229600" cy="1139825"/>
          </a:xfrm>
        </p:spPr>
        <p:txBody>
          <a:bodyPr/>
          <a:lstStyle/>
          <a:p>
            <a:r>
              <a:rPr lang="en-US" altLang="en-US" sz="5400"/>
              <a:t>3. The Moon’s Ultimate Fate</a:t>
            </a:r>
          </a:p>
        </p:txBody>
      </p:sp>
      <p:sp>
        <p:nvSpPr>
          <p:cNvPr id="71683" name="Rectangle 3"/>
          <p:cNvSpPr>
            <a:spLocks noGrp="1" noChangeArrowheads="1"/>
          </p:cNvSpPr>
          <p:nvPr>
            <p:ph type="body" idx="1"/>
          </p:nvPr>
        </p:nvSpPr>
        <p:spPr>
          <a:xfrm>
            <a:off x="457200" y="3048000"/>
            <a:ext cx="8229600" cy="2667000"/>
          </a:xfrm>
        </p:spPr>
        <p:txBody>
          <a:bodyPr/>
          <a:lstStyle/>
          <a:p>
            <a:pPr>
              <a:buFont typeface="Wingdings" pitchFamily="2" charset="2"/>
              <a:buNone/>
            </a:pPr>
            <a:r>
              <a:rPr lang="en-US" altLang="en-US" sz="2400"/>
              <a:t>   The Moon will continue to drift outward until, in the remote future, the Earth and the Moon will be locked in a frozen embrace like Pluto and its satellite Charon.  Then the Earth will turn on its axis once in the same period the Moon revolves around it, about once every 50 days.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ctrTitle"/>
          </p:nvPr>
        </p:nvSpPr>
        <p:spPr/>
        <p:txBody>
          <a:bodyPr/>
          <a:lstStyle/>
          <a:p>
            <a:r>
              <a:rPr lang="en-US" altLang="en-US"/>
              <a:t>4. A Dead Moon</a:t>
            </a:r>
          </a:p>
        </p:txBody>
      </p:sp>
      <p:sp>
        <p:nvSpPr>
          <p:cNvPr id="34821" name="Rectangle 5"/>
          <p:cNvSpPr>
            <a:spLocks noGrp="1" noChangeArrowheads="1"/>
          </p:cNvSpPr>
          <p:nvPr>
            <p:ph type="subTitle" idx="1"/>
          </p:nvPr>
        </p:nvSpPr>
        <p:spPr/>
        <p:txBody>
          <a:bodyPr/>
          <a:lstStyle/>
          <a:p>
            <a:r>
              <a:rPr lang="en-US" altLang="en-US"/>
              <a:t>Dead, essentially, for 3.8 billion years or more…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Rectangle 7"/>
          <p:cNvSpPr>
            <a:spLocks noGrp="1" noChangeArrowheads="1"/>
          </p:cNvSpPr>
          <p:nvPr>
            <p:ph type="title"/>
          </p:nvPr>
        </p:nvSpPr>
        <p:spPr>
          <a:xfrm>
            <a:off x="304800" y="0"/>
            <a:ext cx="3810000" cy="6400800"/>
          </a:xfrm>
        </p:spPr>
        <p:txBody>
          <a:bodyPr/>
          <a:lstStyle/>
          <a:p>
            <a:pPr algn="l"/>
            <a:r>
              <a:rPr lang="en-US" altLang="en-US" sz="2000">
                <a:latin typeface="Verdana" pitchFamily="34" charset="0"/>
              </a:rPr>
              <a:t>For hundreds of years it was thought desperately that the Moon had a volcanic history like the Earth’s.  The Moon HAS had a limited volcanic history, in fact.  A Picture taken in 1994 by the Clementine mission shows a volcano on the Moon’s South Pole from millions of years ago.  This is fairly recent in the Moon’s history, which explains why there are few impact craters nearby.  But vulcanism is the minor player in the Moon’s history.</a:t>
            </a:r>
          </a:p>
        </p:txBody>
      </p:sp>
      <p:pic>
        <p:nvPicPr>
          <p:cNvPr id="58374" name="Picture 6" descr="moonvol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67200" y="533400"/>
            <a:ext cx="4419600"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Luna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1500"/>
            <a:ext cx="8763000" cy="576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9" name="Rectangle 7"/>
          <p:cNvSpPr>
            <a:spLocks noGrp="1" noChangeArrowheads="1"/>
          </p:cNvSpPr>
          <p:nvPr>
            <p:ph type="title"/>
          </p:nvPr>
        </p:nvSpPr>
        <p:spPr/>
        <p:txBody>
          <a:bodyPr/>
          <a:lstStyle/>
          <a:p>
            <a:r>
              <a:rPr lang="en-US" altLang="en-US"/>
              <a:t>The Far Side of the Moon</a:t>
            </a:r>
          </a:p>
        </p:txBody>
      </p:sp>
      <p:pic>
        <p:nvPicPr>
          <p:cNvPr id="95238" name="Picture 6" descr="The Moon's Farsi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600200"/>
            <a:ext cx="4897438"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42" name="Text Box 10"/>
          <p:cNvSpPr txBox="1">
            <a:spLocks noChangeArrowheads="1"/>
          </p:cNvSpPr>
          <p:nvPr/>
        </p:nvSpPr>
        <p:spPr bwMode="auto">
          <a:xfrm>
            <a:off x="5562600" y="1600200"/>
            <a:ext cx="32766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The major player is meteorite impact, mostly occurring during the Moon’s early history – the so-called periods of heavy and light bombardment.</a:t>
            </a:r>
          </a:p>
          <a:p>
            <a:pPr algn="ctr">
              <a:spcBef>
                <a:spcPct val="50000"/>
              </a:spcBef>
            </a:pPr>
            <a:endParaRPr lang="en-US" altLang="en-US" sz="2000"/>
          </a:p>
          <a:p>
            <a:pPr algn="ctr">
              <a:spcBef>
                <a:spcPct val="50000"/>
              </a:spcBef>
            </a:pPr>
            <a:endParaRPr lang="en-US" altLang="en-US" sz="2000"/>
          </a:p>
          <a:p>
            <a:pPr algn="ctr">
              <a:spcBef>
                <a:spcPct val="50000"/>
              </a:spcBef>
            </a:pPr>
            <a:r>
              <a:rPr lang="en-US" altLang="en-US" sz="2000"/>
              <a:t>And incidentally there is no permanent dark side of the Moon except on Pink Floyd albums.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p:txBody>
          <a:bodyPr/>
          <a:lstStyle/>
          <a:p>
            <a:r>
              <a:rPr lang="en-US" altLang="en-US"/>
              <a:t>5. A Brief Series of Visits</a:t>
            </a:r>
          </a:p>
        </p:txBody>
      </p:sp>
      <p:sp>
        <p:nvSpPr>
          <p:cNvPr id="36869" name="Rectangle 5"/>
          <p:cNvSpPr>
            <a:spLocks noGrp="1" noChangeArrowheads="1"/>
          </p:cNvSpPr>
          <p:nvPr>
            <p:ph type="subTitle" idx="1"/>
          </p:nvPr>
        </p:nvSpPr>
        <p:spPr/>
        <p:txBody>
          <a:bodyPr/>
          <a:lstStyle/>
          <a:p>
            <a:r>
              <a:rPr lang="en-US" altLang="en-US"/>
              <a:t>Just 30 years ago…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7"/>
          <p:cNvSpPr>
            <a:spLocks noGrp="1" noChangeArrowheads="1"/>
          </p:cNvSpPr>
          <p:nvPr>
            <p:ph type="title"/>
          </p:nvPr>
        </p:nvSpPr>
        <p:spPr/>
        <p:txBody>
          <a:bodyPr/>
          <a:lstStyle/>
          <a:p>
            <a:r>
              <a:rPr lang="en-US" altLang="en-US" sz="4000"/>
              <a:t>The Lunar Landscape from Apollo 17</a:t>
            </a:r>
          </a:p>
        </p:txBody>
      </p:sp>
      <p:pic>
        <p:nvPicPr>
          <p:cNvPr id="61446" name="Picture 6" descr="moon2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679575"/>
            <a:ext cx="5943600" cy="4737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030" name="Group 86"/>
          <p:cNvGraphicFramePr>
            <a:graphicFrameLocks noGrp="1"/>
          </p:cNvGraphicFramePr>
          <p:nvPr/>
        </p:nvGraphicFramePr>
        <p:xfrm>
          <a:off x="492125" y="1962150"/>
          <a:ext cx="8159750" cy="2933704"/>
        </p:xfrm>
        <a:graphic>
          <a:graphicData uri="http://schemas.openxmlformats.org/drawingml/2006/table">
            <a:tbl>
              <a:tblPr/>
              <a:tblGrid>
                <a:gridCol w="1035050">
                  <a:extLst>
                    <a:ext uri="{9D8B030D-6E8A-4147-A177-3AD203B41FA5}">
                      <a16:colId xmlns:a16="http://schemas.microsoft.com/office/drawing/2014/main" val="20000"/>
                    </a:ext>
                  </a:extLst>
                </a:gridCol>
                <a:gridCol w="2381250">
                  <a:extLst>
                    <a:ext uri="{9D8B030D-6E8A-4147-A177-3AD203B41FA5}">
                      <a16:colId xmlns:a16="http://schemas.microsoft.com/office/drawing/2014/main" val="20001"/>
                    </a:ext>
                  </a:extLst>
                </a:gridCol>
                <a:gridCol w="1390650">
                  <a:extLst>
                    <a:ext uri="{9D8B030D-6E8A-4147-A177-3AD203B41FA5}">
                      <a16:colId xmlns:a16="http://schemas.microsoft.com/office/drawing/2014/main" val="20002"/>
                    </a:ext>
                  </a:extLst>
                </a:gridCol>
                <a:gridCol w="1441450">
                  <a:extLst>
                    <a:ext uri="{9D8B030D-6E8A-4147-A177-3AD203B41FA5}">
                      <a16:colId xmlns:a16="http://schemas.microsoft.com/office/drawing/2014/main" val="20003"/>
                    </a:ext>
                  </a:extLst>
                </a:gridCol>
                <a:gridCol w="1911350">
                  <a:extLst>
                    <a:ext uri="{9D8B030D-6E8A-4147-A177-3AD203B41FA5}">
                      <a16:colId xmlns:a16="http://schemas.microsoft.com/office/drawing/2014/main" val="20004"/>
                    </a:ext>
                  </a:extLst>
                </a:gridCol>
              </a:tblGrid>
              <a:tr h="366713">
                <a:tc gridSpan="5">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THE APOLLO LANDING SITES</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71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Mission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Site Location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Latitude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Longitude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Date of Landing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6671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11</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Mare Tranquillitatis</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0°41'15" N</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23°26' E</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July 20, 1969</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671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12</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Oceanus Procellarum</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3°11'51" S</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23°23'8" W</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Nov. 19, 1969</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671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14</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Fra Mauro</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3°40'24" S</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17°27'55" W</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Jan. 31, 1971</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6671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15</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Hadley-Apennines</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26°06'03" N</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03°39'10" E</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July 30, 1971</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6671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16</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Descartes</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8°59'29" S</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15°30'52" E</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April 21, 1972</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66713">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17</a:t>
                      </a:r>
                    </a:p>
                  </a:txBody>
                  <a:tcPr anchor="ctr" horzOverflow="overflow">
                    <a:lnL cap="flat">
                      <a:noFill/>
                    </a:lnL>
                    <a:lnR>
                      <a:noFill/>
                    </a:lnR>
                    <a:lnT>
                      <a:noFill/>
                    </a:lnT>
                    <a:lnB cap="flat">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Taurus-Littrow</a:t>
                      </a:r>
                    </a:p>
                  </a:txBody>
                  <a:tcPr anchor="ct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20°9'55" N</a:t>
                      </a:r>
                    </a:p>
                  </a:txBody>
                  <a:tcPr anchor="ct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30°45'57" E</a:t>
                      </a:r>
                    </a:p>
                  </a:txBody>
                  <a:tcPr anchor="ct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rPr>
                        <a:t>Dec. 11, 1972</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Moon_ns_l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5100"/>
            <a:ext cx="6477000" cy="645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9" name="Rectangle 11"/>
          <p:cNvSpPr>
            <a:spLocks noGrp="1" noChangeArrowheads="1"/>
          </p:cNvSpPr>
          <p:nvPr>
            <p:ph type="title"/>
          </p:nvPr>
        </p:nvSpPr>
        <p:spPr/>
        <p:txBody>
          <a:bodyPr/>
          <a:lstStyle/>
          <a:p>
            <a:r>
              <a:rPr lang="en-US" altLang="en-US"/>
              <a:t>Apollo 11 Landing Site</a:t>
            </a:r>
          </a:p>
        </p:txBody>
      </p:sp>
      <p:pic>
        <p:nvPicPr>
          <p:cNvPr id="78854" name="Picture 6" descr="Apollo_11_1_c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676400"/>
            <a:ext cx="2667000" cy="2652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4"/>
          <a:stretch>
            <a:fillRect/>
          </a:stretch>
        </p:blipFill>
        <p:spPr>
          <a:xfrm>
            <a:off x="3733800" y="1524000"/>
            <a:ext cx="5067739" cy="49534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descr="sapo_S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8001000" cy="600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685800" y="228600"/>
            <a:ext cx="83058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Apollo 12</a:t>
            </a:r>
            <a:r>
              <a:rPr lang="en-US" altLang="en-US" sz="1400" dirty="0"/>
              <a:t> - </a:t>
            </a:r>
            <a:r>
              <a:rPr lang="en-US" altLang="en-US" sz="1400" b="1" dirty="0"/>
              <a:t>Nov. 14th - Nov. 24th (1969)                Surveyor 3 Spacecraft - 1966</a:t>
            </a:r>
            <a:br>
              <a:rPr lang="en-US" altLang="en-US" sz="1400" dirty="0"/>
            </a:br>
            <a:r>
              <a:rPr lang="en-US" altLang="en-US" sz="1400" dirty="0"/>
              <a:t>Crew: Charles Conrad, Jr., Commander                 </a:t>
            </a:r>
            <a:br>
              <a:rPr lang="en-US" altLang="en-US" sz="1400" dirty="0"/>
            </a:br>
            <a:r>
              <a:rPr lang="en-US" altLang="en-US" sz="1400" dirty="0"/>
              <a:t>Richard F. Gordon, Jr., Command Module Pilot </a:t>
            </a:r>
            <a:br>
              <a:rPr lang="en-US" altLang="en-US" sz="1400" dirty="0"/>
            </a:br>
            <a:r>
              <a:rPr lang="en-US" altLang="en-US" sz="1400" dirty="0"/>
              <a:t>Alan L. Bean, Lunar Module Pilot </a:t>
            </a:r>
          </a:p>
          <a:p>
            <a:pPr>
              <a:spcBef>
                <a:spcPct val="50000"/>
              </a:spcBef>
            </a:pPr>
            <a:endParaRPr lang="en-US" altLang="en-US" sz="1400" dirty="0"/>
          </a:p>
        </p:txBody>
      </p:sp>
      <p:pic>
        <p:nvPicPr>
          <p:cNvPr id="2" name="Picture 1"/>
          <p:cNvPicPr>
            <a:picLocks noChangeAspect="1"/>
          </p:cNvPicPr>
          <p:nvPr/>
        </p:nvPicPr>
        <p:blipFill>
          <a:blip r:embed="rId3"/>
          <a:stretch>
            <a:fillRect/>
          </a:stretch>
        </p:blipFill>
        <p:spPr>
          <a:xfrm>
            <a:off x="457200" y="1143000"/>
            <a:ext cx="8376482" cy="549609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p:txBody>
          <a:bodyPr/>
          <a:lstStyle/>
          <a:p>
            <a:r>
              <a:rPr lang="en-US" altLang="en-US"/>
              <a:t>6. Light and Dark Areas</a:t>
            </a:r>
          </a:p>
        </p:txBody>
      </p:sp>
      <p:sp>
        <p:nvSpPr>
          <p:cNvPr id="38917" name="Rectangle 5"/>
          <p:cNvSpPr>
            <a:spLocks noGrp="1" noChangeArrowheads="1"/>
          </p:cNvSpPr>
          <p:nvPr>
            <p:ph type="subTitle" idx="1"/>
          </p:nvPr>
        </p:nvSpPr>
        <p:spPr/>
        <p:txBody>
          <a:bodyPr/>
          <a:lstStyle/>
          <a:p>
            <a:r>
              <a:rPr lang="en-US" altLang="en-US"/>
              <a:t>A cursory view of the moon…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0" y="0"/>
            <a:ext cx="65532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a:t>
            </a:r>
            <a:r>
              <a:rPr lang="en-US" altLang="en-US" sz="2400" u="sng"/>
              <a:t>light areas</a:t>
            </a:r>
            <a:r>
              <a:rPr lang="en-US" altLang="en-US" sz="2400"/>
              <a:t> are heavily cratered, rocky, high land on the moon, known as the Uplands. They cover 85% of the moon’s near side and almost all of the moon’s far side.</a:t>
            </a:r>
          </a:p>
          <a:p>
            <a:pPr>
              <a:spcBef>
                <a:spcPct val="50000"/>
              </a:spcBef>
            </a:pPr>
            <a:r>
              <a:rPr lang="en-US" altLang="en-US" sz="2400"/>
              <a:t>The </a:t>
            </a:r>
            <a:r>
              <a:rPr lang="en-US" altLang="en-US" sz="2400" u="sng"/>
              <a:t>dark areas</a:t>
            </a:r>
            <a:r>
              <a:rPr lang="en-US" altLang="en-US" sz="2400"/>
              <a:t> are called '</a:t>
            </a:r>
            <a:r>
              <a:rPr lang="en-US" altLang="en-US" sz="2400" i="1"/>
              <a:t>maria</a:t>
            </a:r>
            <a:r>
              <a:rPr lang="en-US" altLang="en-US" sz="2400"/>
              <a:t>'. '</a:t>
            </a:r>
            <a:r>
              <a:rPr lang="en-US" altLang="en-US" sz="2400" i="1"/>
              <a:t>Maria</a:t>
            </a:r>
            <a:r>
              <a:rPr lang="en-US" altLang="en-US" sz="2400"/>
              <a:t>' is a Latin word for 'seas', because it was believed that these dark areas were actually seas. They are, instead, smoother, lower areas of land, with fewer impact craters. The cover 15% of the moon’s near side and almost none of the moon’s far side.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Rectangle 7"/>
          <p:cNvSpPr>
            <a:spLocks noGrp="1" noChangeArrowheads="1"/>
          </p:cNvSpPr>
          <p:nvPr>
            <p:ph type="title"/>
          </p:nvPr>
        </p:nvSpPr>
        <p:spPr>
          <a:xfrm>
            <a:off x="5334000" y="609600"/>
            <a:ext cx="3505200" cy="4294188"/>
          </a:xfrm>
        </p:spPr>
        <p:txBody>
          <a:bodyPr/>
          <a:lstStyle/>
          <a:p>
            <a:r>
              <a:rPr lang="en-US" altLang="en-US" sz="2400" b="1" i="1"/>
              <a:t>In 1609 and 1610, the first years that the newly invented telescope was turned towards the Moon, Thomas Harriot made a number of drawings of his telescopic observations of the Moon.</a:t>
            </a:r>
            <a:r>
              <a:rPr lang="en-US" altLang="en-US" sz="2400" i="1"/>
              <a:t> </a:t>
            </a:r>
            <a:endParaRPr lang="en-US" altLang="en-US"/>
          </a:p>
        </p:txBody>
      </p:sp>
      <p:pic>
        <p:nvPicPr>
          <p:cNvPr id="91142" name="Picture 6" descr="Thomas Harri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533400"/>
            <a:ext cx="4922838" cy="5064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152400" y="990600"/>
            <a:ext cx="6172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key to all of this is:</a:t>
            </a:r>
          </a:p>
          <a:p>
            <a:endParaRPr lang="en-US" altLang="en-US" sz="2400"/>
          </a:p>
          <a:p>
            <a:r>
              <a:rPr lang="en-US" altLang="en-US" sz="2400"/>
              <a:t>The Moon's surface was first shaped by heavy meteorite bombardment, followed by lava floods. </a:t>
            </a:r>
          </a:p>
          <a:p>
            <a:endParaRPr lang="en-US" altLang="en-US" sz="2400"/>
          </a:p>
          <a:p>
            <a:r>
              <a:rPr lang="en-US" altLang="en-US" sz="2400"/>
              <a:t>All of the Moon used to look like the light areas, heavily cratered.  The lava flows later filled in many of the cratered areas.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ctrTitle"/>
          </p:nvPr>
        </p:nvSpPr>
        <p:spPr/>
        <p:txBody>
          <a:bodyPr/>
          <a:lstStyle/>
          <a:p>
            <a:r>
              <a:rPr lang="en-US" altLang="en-US"/>
              <a:t>7. As Bright as Asphalt</a:t>
            </a:r>
          </a:p>
        </p:txBody>
      </p:sp>
      <p:sp>
        <p:nvSpPr>
          <p:cNvPr id="40965" name="Rectangle 5"/>
          <p:cNvSpPr>
            <a:spLocks noGrp="1" noChangeArrowheads="1"/>
          </p:cNvSpPr>
          <p:nvPr>
            <p:ph type="subTitle" idx="1"/>
          </p:nvPr>
        </p:nvSpPr>
        <p:spPr/>
        <p:txBody>
          <a:bodyPr/>
          <a:lstStyle/>
          <a:p>
            <a:r>
              <a:rPr lang="en-US" altLang="en-US"/>
              <a:t>The moon shines by reflected sunlight…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nearsi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3038" y="228600"/>
            <a:ext cx="6257925"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altLang="en-US"/>
              <a:t>The Moon’s Albedo</a:t>
            </a:r>
          </a:p>
        </p:txBody>
      </p:sp>
      <p:sp>
        <p:nvSpPr>
          <p:cNvPr id="68613" name="Text Box 5"/>
          <p:cNvSpPr txBox="1">
            <a:spLocks noChangeArrowheads="1"/>
          </p:cNvSpPr>
          <p:nvPr/>
        </p:nvSpPr>
        <p:spPr bwMode="auto">
          <a:xfrm>
            <a:off x="1371600" y="1905000"/>
            <a:ext cx="6629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Brightness</a:t>
            </a:r>
          </a:p>
          <a:p>
            <a:r>
              <a:rPr lang="en-US" altLang="en-US" sz="2400"/>
              <a:t>Next to the sun, the full moon is the brightest object in the heavens. However, its surface is rough and brownish and reflects light very poorly. In fact, the moon is about the poorest reflector in the solar system. The amount of light reflected by a celestial object is called the </a:t>
            </a:r>
            <a:r>
              <a:rPr lang="en-US" altLang="en-US" sz="2400" i="1"/>
              <a:t>albedo</a:t>
            </a:r>
            <a:r>
              <a:rPr lang="en-US" altLang="en-US" sz="2400"/>
              <a:t> (Latin: </a:t>
            </a:r>
            <a:r>
              <a:rPr lang="en-US" altLang="en-US" sz="2400" i="1"/>
              <a:t>albus,</a:t>
            </a:r>
            <a:r>
              <a:rPr lang="en-US" altLang="en-US" sz="2400"/>
              <a:t> white). The moon reflects only 7% of the sunlight that falls upon it, so the albedo is 0.07.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Moon R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9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ctrTitle"/>
          </p:nvPr>
        </p:nvSpPr>
        <p:spPr/>
        <p:txBody>
          <a:bodyPr/>
          <a:lstStyle/>
          <a:p>
            <a:r>
              <a:rPr lang="en-US" altLang="en-US"/>
              <a:t>8. Phases of the Moon</a:t>
            </a:r>
          </a:p>
        </p:txBody>
      </p:sp>
      <p:sp>
        <p:nvSpPr>
          <p:cNvPr id="30725" name="Rectangle 5"/>
          <p:cNvSpPr>
            <a:spLocks noGrp="1" noChangeArrowheads="1"/>
          </p:cNvSpPr>
          <p:nvPr>
            <p:ph type="subTitle" idx="1"/>
          </p:nvPr>
        </p:nvSpPr>
        <p:spPr/>
        <p:txBody>
          <a:bodyPr/>
          <a:lstStyle/>
          <a:p>
            <a:r>
              <a:rPr lang="en-US" altLang="en-US"/>
              <a:t>It all adds up to 29.53 days…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title"/>
          </p:nvPr>
        </p:nvSpPr>
        <p:spPr/>
        <p:txBody>
          <a:bodyPr/>
          <a:lstStyle/>
          <a:p>
            <a:r>
              <a:rPr lang="en-US" altLang="en-US"/>
              <a:t>Phases of the Moon</a:t>
            </a:r>
          </a:p>
        </p:txBody>
      </p:sp>
      <p:pic>
        <p:nvPicPr>
          <p:cNvPr id="2053" name="Picture 5" descr="Moon_phase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966788" y="1600200"/>
            <a:ext cx="3017837"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6" name="Picture 8" descr="phases2"/>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562600" y="3201988"/>
            <a:ext cx="1504950" cy="1506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ph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1613"/>
            <a:ext cx="7086600" cy="638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ctrTitle"/>
          </p:nvPr>
        </p:nvSpPr>
        <p:spPr/>
        <p:txBody>
          <a:bodyPr/>
          <a:lstStyle/>
          <a:p>
            <a:r>
              <a:rPr lang="en-US" altLang="en-US"/>
              <a:t>9. Eclipses</a:t>
            </a:r>
          </a:p>
        </p:txBody>
      </p:sp>
      <p:sp>
        <p:nvSpPr>
          <p:cNvPr id="43013" name="Rectangle 5"/>
          <p:cNvSpPr>
            <a:spLocks noGrp="1" noChangeArrowheads="1"/>
          </p:cNvSpPr>
          <p:nvPr>
            <p:ph type="subTitle" idx="1"/>
          </p:nvPr>
        </p:nvSpPr>
        <p:spPr/>
        <p:txBody>
          <a:bodyPr/>
          <a:lstStyle/>
          <a:p>
            <a:r>
              <a:rPr lang="en-US" altLang="en-US"/>
              <a:t>Enjoy them while they last…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1" name="Rectangle 7"/>
          <p:cNvSpPr>
            <a:spLocks noGrp="1" noChangeArrowheads="1"/>
          </p:cNvSpPr>
          <p:nvPr>
            <p:ph type="title"/>
          </p:nvPr>
        </p:nvSpPr>
        <p:spPr/>
        <p:txBody>
          <a:bodyPr/>
          <a:lstStyle/>
          <a:p>
            <a:r>
              <a:rPr lang="en-US" altLang="en-US"/>
              <a:t>Solar Eclipse</a:t>
            </a:r>
          </a:p>
        </p:txBody>
      </p:sp>
      <p:pic>
        <p:nvPicPr>
          <p:cNvPr id="98310" name="Picture 6" descr="7-5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2209800"/>
            <a:ext cx="8915400" cy="2317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5" descr="fullmo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1300"/>
            <a:ext cx="6629400" cy="6616700"/>
          </a:xfrm>
          <a:prstGeom prst="rect">
            <a:avLst/>
          </a:prstGeom>
          <a:noFill/>
          <a:extLst>
            <a:ext uri="{909E8E84-426E-40DD-AFC4-6F175D3DCCD1}">
              <a14:hiddenFill xmlns:a14="http://schemas.microsoft.com/office/drawing/2010/main">
                <a:solidFill>
                  <a:srgbClr val="FFFFFF"/>
                </a:solidFill>
              </a14:hiddenFill>
            </a:ext>
          </a:extLst>
        </p:spPr>
      </p:pic>
      <p:sp>
        <p:nvSpPr>
          <p:cNvPr id="90118" name="Text Box 6"/>
          <p:cNvSpPr txBox="1">
            <a:spLocks noChangeArrowheads="1"/>
          </p:cNvSpPr>
          <p:nvPr/>
        </p:nvSpPr>
        <p:spPr bwMode="auto">
          <a:xfrm>
            <a:off x="6781800" y="1066800"/>
            <a:ext cx="2209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latin typeface=" arial"/>
              </a:rPr>
              <a:t>The Unlabeled Moon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Rectangle 7"/>
          <p:cNvSpPr>
            <a:spLocks noGrp="1" noChangeArrowheads="1"/>
          </p:cNvSpPr>
          <p:nvPr>
            <p:ph type="title"/>
          </p:nvPr>
        </p:nvSpPr>
        <p:spPr/>
        <p:txBody>
          <a:bodyPr/>
          <a:lstStyle/>
          <a:p>
            <a:r>
              <a:rPr lang="en-US" altLang="en-US"/>
              <a:t>Solar Eclipse</a:t>
            </a:r>
          </a:p>
        </p:txBody>
      </p:sp>
      <p:pic>
        <p:nvPicPr>
          <p:cNvPr id="105478" name="Picture 6" descr="corona-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1966913"/>
            <a:ext cx="4267200" cy="379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4" name="Rectangle 6"/>
          <p:cNvSpPr>
            <a:spLocks noGrp="1" noChangeArrowheads="1"/>
          </p:cNvSpPr>
          <p:nvPr>
            <p:ph type="title"/>
          </p:nvPr>
        </p:nvSpPr>
        <p:spPr/>
        <p:txBody>
          <a:bodyPr/>
          <a:lstStyle/>
          <a:p>
            <a:r>
              <a:rPr lang="en-US" altLang="en-US"/>
              <a:t>Solar Eclipse Collage 2002</a:t>
            </a:r>
          </a:p>
        </p:txBody>
      </p:sp>
      <p:pic>
        <p:nvPicPr>
          <p:cNvPr id="181253" name="Picture 5" descr="eclipse coll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524000"/>
            <a:ext cx="6629400" cy="511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7" name="Rectangle 7"/>
          <p:cNvSpPr>
            <a:spLocks noGrp="1" noChangeArrowheads="1"/>
          </p:cNvSpPr>
          <p:nvPr>
            <p:ph type="title"/>
          </p:nvPr>
        </p:nvSpPr>
        <p:spPr/>
        <p:txBody>
          <a:bodyPr/>
          <a:lstStyle/>
          <a:p>
            <a:r>
              <a:rPr lang="en-US" altLang="en-US"/>
              <a:t>Lunar Eclipse</a:t>
            </a:r>
          </a:p>
        </p:txBody>
      </p:sp>
      <p:pic>
        <p:nvPicPr>
          <p:cNvPr id="102406" name="Picture 6" descr="46-6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2144713"/>
            <a:ext cx="7620000" cy="344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1" name="Rectangle 7"/>
          <p:cNvSpPr>
            <a:spLocks noGrp="1" noChangeArrowheads="1"/>
          </p:cNvSpPr>
          <p:nvPr>
            <p:ph type="title"/>
          </p:nvPr>
        </p:nvSpPr>
        <p:spPr/>
        <p:txBody>
          <a:bodyPr/>
          <a:lstStyle/>
          <a:p>
            <a:r>
              <a:rPr lang="en-US" altLang="en-US"/>
              <a:t>Lunar Eclipse</a:t>
            </a:r>
          </a:p>
        </p:txBody>
      </p:sp>
      <p:pic>
        <p:nvPicPr>
          <p:cNvPr id="108550" name="Picture 6" descr="totallunar11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32000" y="1960563"/>
            <a:ext cx="50800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3" name="Picture 5" descr="eclipsedem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3400"/>
            <a:ext cx="58674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4"/>
          <p:cNvSpPr txBox="1">
            <a:spLocks noChangeArrowheads="1"/>
          </p:cNvSpPr>
          <p:nvPr/>
        </p:nvSpPr>
        <p:spPr bwMode="auto">
          <a:xfrm>
            <a:off x="457200" y="1219200"/>
            <a:ext cx="8001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It is quite remarkable that total solar eclipses even occur at all. They are possible because the Sun and the Moon appear from Earth to be about the same size in the sky. </a:t>
            </a:r>
          </a:p>
          <a:p>
            <a:pPr>
              <a:spcBef>
                <a:spcPct val="50000"/>
              </a:spcBef>
            </a:pPr>
            <a:r>
              <a:rPr lang="en-US" altLang="en-US" sz="2400"/>
              <a:t>The Sun, whose diameter is 400 times that of the Moon, happens to be about 400 times as far away from the Earth. This condition permits the Moon to just barely cover up the Sun. </a:t>
            </a:r>
          </a:p>
          <a:p>
            <a:pPr>
              <a:spcBef>
                <a:spcPct val="50000"/>
              </a:spcBef>
            </a:pPr>
            <a:r>
              <a:rPr lang="en-US" altLang="en-US" sz="2400"/>
              <a:t>In fact, if the Moon's diameter (2,160 miles) were just 140 miles less, it would not be large enough to ever completely cover the Sun -- a total solar eclipse could never happen anywhere on Earth!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p:txBody>
          <a:bodyPr/>
          <a:lstStyle/>
          <a:p>
            <a:r>
              <a:rPr lang="en-US" altLang="en-US"/>
              <a:t>10. Moonstruck!: </a:t>
            </a:r>
            <a:br>
              <a:rPr lang="en-US" altLang="en-US"/>
            </a:br>
            <a:r>
              <a:rPr lang="en-US" altLang="en-US"/>
              <a:t>Luna, Lunacy, Looney – </a:t>
            </a:r>
            <a:br>
              <a:rPr lang="en-US" altLang="en-US"/>
            </a:br>
            <a:r>
              <a:rPr lang="en-US" altLang="en-US"/>
              <a:t>The Lunar Effect?</a:t>
            </a:r>
          </a:p>
        </p:txBody>
      </p:sp>
      <p:sp>
        <p:nvSpPr>
          <p:cNvPr id="45061" name="Rectangle 5"/>
          <p:cNvSpPr>
            <a:spLocks noGrp="1" noChangeArrowheads="1"/>
          </p:cNvSpPr>
          <p:nvPr>
            <p:ph type="subTitle" idx="1"/>
          </p:nvPr>
        </p:nvSpPr>
        <p:spPr/>
        <p:txBody>
          <a:bodyPr/>
          <a:lstStyle/>
          <a:p>
            <a:r>
              <a:rPr lang="en-US" altLang="en-US"/>
              <a:t>Correlation does not mean causation…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altLang="en-US" sz="4000"/>
              <a:t>Do things get crazy when the moon is full?</a:t>
            </a:r>
          </a:p>
        </p:txBody>
      </p:sp>
      <p:sp>
        <p:nvSpPr>
          <p:cNvPr id="47109" name="Rectangle 5"/>
          <p:cNvSpPr>
            <a:spLocks noGrp="1" noChangeArrowheads="1"/>
          </p:cNvSpPr>
          <p:nvPr>
            <p:ph type="body" sz="half" idx="1"/>
          </p:nvPr>
        </p:nvSpPr>
        <p:spPr/>
        <p:txBody>
          <a:bodyPr/>
          <a:lstStyle/>
          <a:p>
            <a:pPr>
              <a:lnSpc>
                <a:spcPct val="90000"/>
              </a:lnSpc>
              <a:buFont typeface="Wingdings" pitchFamily="2" charset="2"/>
              <a:buNone/>
            </a:pPr>
            <a:r>
              <a:rPr lang="en-US" altLang="en-US" sz="2000"/>
              <a:t>    -the homicide rate </a:t>
            </a:r>
            <a:br>
              <a:rPr lang="en-US" altLang="en-US" sz="2000"/>
            </a:br>
            <a:r>
              <a:rPr lang="en-US" altLang="en-US" sz="2000"/>
              <a:t>-traffic accidents </a:t>
            </a:r>
            <a:br>
              <a:rPr lang="en-US" altLang="en-US" sz="2000"/>
            </a:br>
            <a:r>
              <a:rPr lang="en-US" altLang="en-US" sz="2000"/>
              <a:t>-crisis calls to police or fire     stations</a:t>
            </a:r>
            <a:br>
              <a:rPr lang="en-US" altLang="en-US" sz="2000"/>
            </a:br>
            <a:r>
              <a:rPr lang="en-US" altLang="en-US" sz="2000"/>
              <a:t>-domestic violence </a:t>
            </a:r>
            <a:br>
              <a:rPr lang="en-US" altLang="en-US" sz="2000"/>
            </a:br>
            <a:r>
              <a:rPr lang="en-US" altLang="en-US" sz="2000"/>
              <a:t>-births of babies </a:t>
            </a:r>
            <a:br>
              <a:rPr lang="en-US" altLang="en-US" sz="2000"/>
            </a:br>
            <a:r>
              <a:rPr lang="en-US" altLang="en-US" sz="2000"/>
              <a:t>-suicide </a:t>
            </a:r>
            <a:br>
              <a:rPr lang="en-US" altLang="en-US" sz="2000"/>
            </a:br>
            <a:r>
              <a:rPr lang="en-US" altLang="en-US" sz="2000"/>
              <a:t>-major disasters</a:t>
            </a:r>
            <a:br>
              <a:rPr lang="en-US" altLang="en-US" sz="2000"/>
            </a:br>
            <a:r>
              <a:rPr lang="en-US" altLang="en-US" sz="2000"/>
              <a:t>-casino payout rates </a:t>
            </a:r>
            <a:br>
              <a:rPr lang="en-US" altLang="en-US" sz="2000"/>
            </a:br>
            <a:r>
              <a:rPr lang="en-US" altLang="en-US" sz="2000"/>
              <a:t>-assassinations </a:t>
            </a:r>
            <a:br>
              <a:rPr lang="en-US" altLang="en-US" sz="2000"/>
            </a:br>
            <a:r>
              <a:rPr lang="en-US" altLang="en-US" sz="2000"/>
              <a:t>-kidnappings </a:t>
            </a:r>
            <a:br>
              <a:rPr lang="en-US" altLang="en-US" sz="2000"/>
            </a:br>
            <a:r>
              <a:rPr lang="en-US" altLang="en-US" sz="2000"/>
              <a:t>-aggression by professional hockey players </a:t>
            </a:r>
            <a:br>
              <a:rPr lang="en-US" altLang="en-US" sz="2000"/>
            </a:br>
            <a:r>
              <a:rPr lang="en-US" altLang="en-US" sz="2000"/>
              <a:t>-violence in prisons </a:t>
            </a:r>
            <a:br>
              <a:rPr lang="en-US" altLang="en-US" sz="2000"/>
            </a:br>
            <a:r>
              <a:rPr lang="en-US" altLang="en-US" sz="2000"/>
              <a:t>-psychiatric admissions </a:t>
            </a:r>
            <a:br>
              <a:rPr lang="en-US" altLang="en-US" sz="2000"/>
            </a:br>
            <a:endParaRPr lang="en-US" altLang="en-US" sz="2000"/>
          </a:p>
        </p:txBody>
      </p:sp>
      <p:sp>
        <p:nvSpPr>
          <p:cNvPr id="47110" name="Rectangle 6"/>
          <p:cNvSpPr>
            <a:spLocks noGrp="1" noChangeArrowheads="1"/>
          </p:cNvSpPr>
          <p:nvPr>
            <p:ph type="body" sz="half" idx="2"/>
          </p:nvPr>
        </p:nvSpPr>
        <p:spPr/>
        <p:txBody>
          <a:bodyPr/>
          <a:lstStyle/>
          <a:p>
            <a:pPr>
              <a:lnSpc>
                <a:spcPct val="90000"/>
              </a:lnSpc>
              <a:buFont typeface="Wingdings" pitchFamily="2" charset="2"/>
              <a:buNone/>
            </a:pPr>
            <a:r>
              <a:rPr lang="en-US" altLang="en-US" sz="2000"/>
              <a:t>    -agitated behavior by nursing home residents </a:t>
            </a:r>
            <a:br>
              <a:rPr lang="en-US" altLang="en-US" sz="2000"/>
            </a:br>
            <a:r>
              <a:rPr lang="en-US" altLang="en-US" sz="2000"/>
              <a:t>-assaults </a:t>
            </a:r>
            <a:br>
              <a:rPr lang="en-US" altLang="en-US" sz="2000"/>
            </a:br>
            <a:r>
              <a:rPr lang="en-US" altLang="en-US" sz="2000"/>
              <a:t>-gunshot wounds </a:t>
            </a:r>
            <a:br>
              <a:rPr lang="en-US" altLang="en-US" sz="2000"/>
            </a:br>
            <a:r>
              <a:rPr lang="en-US" altLang="en-US" sz="2000"/>
              <a:t>-stabbings </a:t>
            </a:r>
            <a:br>
              <a:rPr lang="en-US" altLang="en-US" sz="2000"/>
            </a:br>
            <a:r>
              <a:rPr lang="en-US" altLang="en-US" sz="2000"/>
              <a:t>-emergency room admissions </a:t>
            </a:r>
            <a:br>
              <a:rPr lang="en-US" altLang="en-US" sz="2000"/>
            </a:br>
            <a:r>
              <a:rPr lang="en-US" altLang="en-US" sz="2000"/>
              <a:t>-behavioral outbursts of psychologically challenged rural adults </a:t>
            </a:r>
            <a:br>
              <a:rPr lang="en-US" altLang="en-US" sz="2000"/>
            </a:br>
            <a:r>
              <a:rPr lang="en-US" altLang="en-US" sz="2000"/>
              <a:t>-lycanthropy </a:t>
            </a:r>
            <a:br>
              <a:rPr lang="en-US" altLang="en-US" sz="2000"/>
            </a:br>
            <a:r>
              <a:rPr lang="en-US" altLang="en-US" sz="2000"/>
              <a:t>-vampirism </a:t>
            </a:r>
            <a:br>
              <a:rPr lang="en-US" altLang="en-US" sz="2000"/>
            </a:br>
            <a:r>
              <a:rPr lang="en-US" altLang="en-US" sz="2000"/>
              <a:t>-alcoholism </a:t>
            </a:r>
            <a:br>
              <a:rPr lang="en-US" altLang="en-US" sz="2000"/>
            </a:br>
            <a:r>
              <a:rPr lang="en-US" altLang="en-US" sz="2000"/>
              <a:t>-sleep walking </a:t>
            </a:r>
            <a:br>
              <a:rPr lang="en-US" altLang="en-US" sz="2000"/>
            </a:br>
            <a:r>
              <a:rPr lang="en-US" altLang="en-US" sz="2000"/>
              <a:t>-epilepsy </a:t>
            </a:r>
          </a:p>
          <a:p>
            <a:pPr>
              <a:lnSpc>
                <a:spcPct val="90000"/>
              </a:lnSpc>
            </a:pPr>
            <a:endParaRPr lang="en-US" altLang="en-US"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4000"/>
              <a:t>Moonstruck!  Does the full moon influence behavior?</a:t>
            </a:r>
          </a:p>
        </p:txBody>
      </p:sp>
      <p:pic>
        <p:nvPicPr>
          <p:cNvPr id="49156" name="Picture 4" descr="Moonbrai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800600" y="1905000"/>
            <a:ext cx="1903413" cy="2132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8" name="Picture 6" descr="SunglassesMoon"/>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514600" y="1905000"/>
            <a:ext cx="2030413" cy="2117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60" name="Text Box 8"/>
          <p:cNvSpPr txBox="1">
            <a:spLocks noChangeArrowheads="1"/>
          </p:cNvSpPr>
          <p:nvPr/>
        </p:nvSpPr>
        <p:spPr bwMode="auto">
          <a:xfrm>
            <a:off x="3048000" y="4800600"/>
            <a:ext cx="3124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t>No. </a:t>
            </a:r>
            <a:r>
              <a:rPr lang="en-US" altLang="en-US" sz="2400">
                <a:effectLst>
                  <a:outerShdw blurRad="38100" dist="38100" dir="2700000" algn="tl">
                    <a:srgbClr val="000000"/>
                  </a:outerShdw>
                </a:effectLst>
              </a:rPr>
              <a:t>Correlation does not necessarily mean causation…</a:t>
            </a:r>
          </a:p>
          <a:p>
            <a:pPr algn="ctr">
              <a:spcBef>
                <a:spcPct val="50000"/>
              </a:spcBef>
            </a:pPr>
            <a:endParaRPr lang="en-US" altLang="en-US"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lstStyle/>
          <a:p>
            <a:r>
              <a:rPr lang="en-US" altLang="en-US" sz="5400"/>
              <a:t>Bonus!</a:t>
            </a:r>
            <a:br>
              <a:rPr lang="en-US" altLang="en-US" sz="5400"/>
            </a:br>
            <a:r>
              <a:rPr lang="en-US" altLang="en-US" sz="5400"/>
              <a:t>11. Faces in the Moon</a:t>
            </a:r>
          </a:p>
        </p:txBody>
      </p:sp>
      <p:pic>
        <p:nvPicPr>
          <p:cNvPr id="119814" name="Picture 6" descr="Mo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905000"/>
            <a:ext cx="3746500"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16" name="Text Box 8"/>
          <p:cNvSpPr txBox="1">
            <a:spLocks noChangeArrowheads="1"/>
          </p:cNvSpPr>
          <p:nvPr/>
        </p:nvSpPr>
        <p:spPr bwMode="auto">
          <a:xfrm>
            <a:off x="4495800" y="2286000"/>
            <a:ext cx="4267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This is the moon before any outline is drawn. </a:t>
            </a:r>
            <a:br>
              <a:rPr lang="en-US" altLang="en-US" sz="2400"/>
            </a:br>
            <a:r>
              <a:rPr lang="en-US" altLang="en-US" sz="2400"/>
              <a:t>Use this as a reference to visualize upcoming shapes.</a:t>
            </a:r>
            <a:r>
              <a:rPr lang="en-US" altLang="en-US"/>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a:xfrm>
            <a:off x="6629400" y="304800"/>
            <a:ext cx="2286000" cy="4035425"/>
          </a:xfrm>
        </p:spPr>
        <p:txBody>
          <a:bodyPr/>
          <a:lstStyle/>
          <a:p>
            <a:r>
              <a:rPr lang="en-US" altLang="en-US" sz="2800"/>
              <a:t>The Labeled Moon</a:t>
            </a:r>
          </a:p>
        </p:txBody>
      </p:sp>
      <p:pic>
        <p:nvPicPr>
          <p:cNvPr id="23560" name="Picture 8" descr="11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228600"/>
            <a:ext cx="6335713" cy="640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lstStyle/>
          <a:p>
            <a:r>
              <a:rPr lang="en-US" altLang="en-US"/>
              <a:t>Woman in the Moon</a:t>
            </a:r>
          </a:p>
        </p:txBody>
      </p:sp>
      <p:pic>
        <p:nvPicPr>
          <p:cNvPr id="122891" name="Picture 11" descr="mnw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24000"/>
            <a:ext cx="4403725"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893" name="Text Box 13"/>
          <p:cNvSpPr txBox="1">
            <a:spLocks noChangeArrowheads="1"/>
          </p:cNvSpPr>
          <p:nvPr/>
        </p:nvSpPr>
        <p:spPr bwMode="auto">
          <a:xfrm>
            <a:off x="5257800" y="2590800"/>
            <a:ext cx="3505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Every person may see the image a little differently. Length of hair and the shape of her face may vary.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8" name="Rectangle 6"/>
          <p:cNvSpPr>
            <a:spLocks noGrp="1" noChangeArrowheads="1"/>
          </p:cNvSpPr>
          <p:nvPr>
            <p:ph type="title"/>
          </p:nvPr>
        </p:nvSpPr>
        <p:spPr/>
        <p:txBody>
          <a:bodyPr/>
          <a:lstStyle/>
          <a:p>
            <a:r>
              <a:rPr lang="en-US" altLang="en-US"/>
              <a:t>Man Reading a Book</a:t>
            </a:r>
          </a:p>
        </p:txBody>
      </p:sp>
      <p:pic>
        <p:nvPicPr>
          <p:cNvPr id="125957" name="Picture 5" descr="moonm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76400"/>
            <a:ext cx="4306888"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60" name="Text Box 8"/>
          <p:cNvSpPr txBox="1">
            <a:spLocks noChangeArrowheads="1"/>
          </p:cNvSpPr>
          <p:nvPr/>
        </p:nvSpPr>
        <p:spPr bwMode="auto">
          <a:xfrm>
            <a:off x="5181600" y="2819400"/>
            <a:ext cx="3657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This view may vary depending on your earthly location.</a:t>
            </a:r>
            <a:br>
              <a:rPr lang="en-US" altLang="en-US" sz="2400"/>
            </a:br>
            <a:endParaRPr lang="en-US" altLang="en-US" sz="2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p:txBody>
          <a:bodyPr/>
          <a:lstStyle/>
          <a:p>
            <a:r>
              <a:rPr lang="en-US" altLang="en-US"/>
              <a:t>The Bogeyman Moon</a:t>
            </a:r>
          </a:p>
        </p:txBody>
      </p:sp>
      <p:pic>
        <p:nvPicPr>
          <p:cNvPr id="129030" name="Picture 6" descr="mfaceblks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43000" y="2438400"/>
            <a:ext cx="3057525" cy="305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9032" name="Picture 8" descr="mfacemichs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438400"/>
            <a:ext cx="3057525" cy="305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p:txBody>
          <a:bodyPr/>
          <a:lstStyle/>
          <a:p>
            <a:r>
              <a:rPr lang="en-US" altLang="en-US"/>
              <a:t>Rabbit in the Moon</a:t>
            </a:r>
          </a:p>
        </p:txBody>
      </p:sp>
      <p:pic>
        <p:nvPicPr>
          <p:cNvPr id="133125" name="Picture 5" descr="moonrabb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524000"/>
            <a:ext cx="4837113"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p:txBody>
          <a:bodyPr/>
          <a:lstStyle/>
          <a:p>
            <a:r>
              <a:rPr lang="en-US" altLang="en-US"/>
              <a:t>Man in the Moon</a:t>
            </a:r>
          </a:p>
        </p:txBody>
      </p:sp>
      <p:pic>
        <p:nvPicPr>
          <p:cNvPr id="136197" name="Picture 5" descr="mnm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447800"/>
            <a:ext cx="4800600" cy="4756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9" name="Picture 9" descr="New HA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021138" cy="4343400"/>
          </a:xfrm>
          <a:prstGeom prst="rect">
            <a:avLst/>
          </a:prstGeom>
          <a:noFill/>
          <a:extLst>
            <a:ext uri="{909E8E84-426E-40DD-AFC4-6F175D3DCCD1}">
              <a14:hiddenFill xmlns:a14="http://schemas.microsoft.com/office/drawing/2010/main">
                <a:solidFill>
                  <a:srgbClr val="FFFFFF"/>
                </a:solidFill>
              </a14:hiddenFill>
            </a:ext>
          </a:extLst>
        </p:spPr>
      </p:pic>
      <p:sp>
        <p:nvSpPr>
          <p:cNvPr id="112650" name="Text Box 10"/>
          <p:cNvSpPr txBox="1">
            <a:spLocks noChangeArrowheads="1"/>
          </p:cNvSpPr>
          <p:nvPr/>
        </p:nvSpPr>
        <p:spPr bwMode="auto">
          <a:xfrm>
            <a:off x="4724400" y="1371600"/>
            <a:ext cx="411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a:t>Thanks for coming out to view the Moon!!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moon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
            <a:ext cx="4270375" cy="655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moonna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239000" cy="482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837" name="Group 221"/>
          <p:cNvGraphicFramePr>
            <a:graphicFrameLocks noGrp="1"/>
          </p:cNvGraphicFramePr>
          <p:nvPr/>
        </p:nvGraphicFramePr>
        <p:xfrm>
          <a:off x="2438400" y="457200"/>
          <a:ext cx="4238625" cy="6035040"/>
        </p:xfrm>
        <a:graphic>
          <a:graphicData uri="http://schemas.openxmlformats.org/drawingml/2006/table">
            <a:tbl>
              <a:tblPr/>
              <a:tblGrid>
                <a:gridCol w="2744788">
                  <a:extLst>
                    <a:ext uri="{9D8B030D-6E8A-4147-A177-3AD203B41FA5}">
                      <a16:colId xmlns:a16="http://schemas.microsoft.com/office/drawing/2014/main" val="20000"/>
                    </a:ext>
                  </a:extLst>
                </a:gridCol>
                <a:gridCol w="1493837">
                  <a:extLst>
                    <a:ext uri="{9D8B030D-6E8A-4147-A177-3AD203B41FA5}">
                      <a16:colId xmlns:a16="http://schemas.microsoft.com/office/drawing/2014/main" val="20001"/>
                    </a:ext>
                  </a:extLst>
                </a:gridCol>
              </a:tblGrid>
              <a:tr h="2603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Distance From Earth:</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225,745 miles</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261938">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Length of a Day: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27.3 days</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2603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Radius: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1,080 miles</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261938">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Diameter: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2,160 miles</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2603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Weight: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81 Quintillion Tons</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261938">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Surface Temp (Day):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273° F</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r h="2603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Surface Temp (Night):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- 244° F</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6"/>
                  </a:ext>
                </a:extLst>
              </a:tr>
              <a:tr h="261938">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Gravity At Surface: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0.1667 g (1/6 Earth's)</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7"/>
                  </a:ext>
                </a:extLst>
              </a:tr>
              <a:tr h="2603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Orbital Speed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2,287 mph</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8"/>
                  </a:ext>
                </a:extLst>
              </a:tr>
              <a:tr h="261938">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Driving time by car (@70 mph):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135 days</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9"/>
                  </a:ext>
                </a:extLst>
              </a:tr>
              <a:tr h="2603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Flying time by rocket: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60 to 70 hrs.</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10"/>
                  </a:ext>
                </a:extLst>
              </a:tr>
              <a:tr h="261938">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No. of Men Who Have Walked on Surface: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12</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11"/>
                  </a:ext>
                </a:extLst>
              </a:tr>
              <a:tr h="2603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Age of Oldest Rock Collected: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4.5 Billions yrs.</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12"/>
                  </a:ext>
                </a:extLst>
              </a:tr>
              <a:tr h="261938">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Rocks Collected By Apollo: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842 pounds</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13"/>
                  </a:ext>
                </a:extLst>
              </a:tr>
              <a:tr h="2603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Widest Craters: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140 miles (dia.)</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14"/>
                  </a:ext>
                </a:extLst>
              </a:tr>
              <a:tr h="261938">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Deepest Craters: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15,000+ (ft.)</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15"/>
                  </a:ext>
                </a:extLst>
              </a:tr>
              <a:tr h="2603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itchFamily="34" charset="0"/>
                          <a:cs typeface="Arial" pitchFamily="34" charset="0"/>
                        </a:rPr>
                        <a:t>Highest Mountains: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80"/>
                          </a:solidFill>
                          <a:effectLst/>
                          <a:latin typeface=" arial"/>
                        </a:rPr>
                        <a:t>16,000+ (ft.)</a:t>
                      </a:r>
                      <a:r>
                        <a:rPr kumimoji="0" lang="en-US" altLang="en-US" sz="1400" b="0" i="0" u="none" strike="noStrike" cap="none" normalizeH="0" baseline="0">
                          <a:ln>
                            <a:noFill/>
                          </a:ln>
                          <a:solidFill>
                            <a:schemeClr val="tx1"/>
                          </a:solidFill>
                          <a:effectLst/>
                          <a:latin typeface="Verdana" pitchFamily="34" charset="0"/>
                        </a:rPr>
                        <a:t> </a:t>
                      </a:r>
                      <a:endParaRPr kumimoji="0" lang="en-US" altLang="en-US" sz="1400" b="0" i="0" u="none" strike="noStrike" cap="none" normalizeH="0" baseline="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graphicFrame>
        <p:nvGraphicFramePr>
          <p:cNvPr id="111834" name="Group 218"/>
          <p:cNvGraphicFramePr>
            <a:graphicFrameLocks noGrp="1"/>
          </p:cNvGraphicFramePr>
          <p:nvPr/>
        </p:nvGraphicFramePr>
        <p:xfrm>
          <a:off x="2466975" y="5321300"/>
          <a:ext cx="208280" cy="641350"/>
        </p:xfrm>
        <a:graphic>
          <a:graphicData uri="http://schemas.openxmlformats.org/drawingml/2006/table">
            <a:tbl>
              <a:tblPr/>
              <a:tblGrid>
                <a:gridCol w="208280">
                  <a:extLst>
                    <a:ext uri="{9D8B030D-6E8A-4147-A177-3AD203B41FA5}">
                      <a16:colId xmlns:a16="http://schemas.microsoft.com/office/drawing/2014/main" val="20000"/>
                    </a:ext>
                  </a:extLst>
                </a:gridCol>
              </a:tblGrid>
              <a:tr h="6413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rPr>
                      </a:b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p:txBody>
          <a:bodyPr/>
          <a:lstStyle/>
          <a:p>
            <a:r>
              <a:rPr lang="en-US" altLang="en-US"/>
              <a:t>1. Theories of Moon Formation</a:t>
            </a:r>
          </a:p>
        </p:txBody>
      </p:sp>
      <p:sp>
        <p:nvSpPr>
          <p:cNvPr id="28677" name="Rectangle 5"/>
          <p:cNvSpPr>
            <a:spLocks noGrp="1" noChangeArrowheads="1"/>
          </p:cNvSpPr>
          <p:nvPr>
            <p:ph type="subTitle" idx="1"/>
          </p:nvPr>
        </p:nvSpPr>
        <p:spPr/>
        <p:txBody>
          <a:bodyPr/>
          <a:lstStyle/>
          <a:p>
            <a:r>
              <a:rPr lang="en-US" altLang="en-US"/>
              <a:t>Even now we do not know with absolute certainty…</a:t>
            </a:r>
          </a:p>
        </p:txBody>
      </p:sp>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514</TotalTime>
  <Words>4898</Words>
  <Application>Microsoft Office PowerPoint</Application>
  <PresentationFormat>On-screen Show (4:3)</PresentationFormat>
  <Paragraphs>276</Paragraphs>
  <Slides>55</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 arial</vt:lpstr>
      <vt:lpstr>Arial</vt:lpstr>
      <vt:lpstr>Verdana</vt:lpstr>
      <vt:lpstr>Wingdings</vt:lpstr>
      <vt:lpstr>Globe</vt:lpstr>
      <vt:lpstr>Ten Things You Might Like to Know About the Earth’s Moon</vt:lpstr>
      <vt:lpstr>PowerPoint Presentation</vt:lpstr>
      <vt:lpstr>In 1609 and 1610, the first years that the newly invented telescope was turned towards the Moon, Thomas Harriot made a number of drawings of his telescopic observations of the Moon. </vt:lpstr>
      <vt:lpstr>PowerPoint Presentation</vt:lpstr>
      <vt:lpstr>The Labeled Moon</vt:lpstr>
      <vt:lpstr>PowerPoint Presentation</vt:lpstr>
      <vt:lpstr>PowerPoint Presentation</vt:lpstr>
      <vt:lpstr>PowerPoint Presentation</vt:lpstr>
      <vt:lpstr>1. Theories of Moon Formation</vt:lpstr>
      <vt:lpstr>Accretion</vt:lpstr>
      <vt:lpstr>Capture</vt:lpstr>
      <vt:lpstr>Fission</vt:lpstr>
      <vt:lpstr>Collision Ejecta</vt:lpstr>
      <vt:lpstr>2. The Moveable Moon</vt:lpstr>
      <vt:lpstr>PowerPoint Presentation</vt:lpstr>
      <vt:lpstr>PowerPoint Presentation</vt:lpstr>
      <vt:lpstr>3. The Moon’s Ultimate Fate</vt:lpstr>
      <vt:lpstr>4. A Dead Moon</vt:lpstr>
      <vt:lpstr>For hundreds of years it was thought desperately that the Moon had a volcanic history like the Earth’s.  The Moon HAS had a limited volcanic history, in fact.  A Picture taken in 1994 by the Clementine mission shows a volcano on the Moon’s South Pole from millions of years ago.  This is fairly recent in the Moon’s history, which explains why there are few impact craters nearby.  But vulcanism is the minor player in the Moon’s history.</vt:lpstr>
      <vt:lpstr>The Far Side of the Moon</vt:lpstr>
      <vt:lpstr>5. A Brief Series of Visits</vt:lpstr>
      <vt:lpstr>The Lunar Landscape from Apollo 17</vt:lpstr>
      <vt:lpstr>PowerPoint Presentation</vt:lpstr>
      <vt:lpstr>PowerPoint Presentation</vt:lpstr>
      <vt:lpstr>Apollo 11 Landing Site</vt:lpstr>
      <vt:lpstr>PowerPoint Presentation</vt:lpstr>
      <vt:lpstr>PowerPoint Presentation</vt:lpstr>
      <vt:lpstr>6. Light and Dark Areas</vt:lpstr>
      <vt:lpstr>PowerPoint Presentation</vt:lpstr>
      <vt:lpstr>PowerPoint Presentation</vt:lpstr>
      <vt:lpstr>7. As Bright as Asphalt</vt:lpstr>
      <vt:lpstr>PowerPoint Presentation</vt:lpstr>
      <vt:lpstr>The Moon’s Albedo</vt:lpstr>
      <vt:lpstr>PowerPoint Presentation</vt:lpstr>
      <vt:lpstr>8. Phases of the Moon</vt:lpstr>
      <vt:lpstr>Phases of the Moon</vt:lpstr>
      <vt:lpstr>PowerPoint Presentation</vt:lpstr>
      <vt:lpstr>9. Eclipses</vt:lpstr>
      <vt:lpstr>Solar Eclipse</vt:lpstr>
      <vt:lpstr>Solar Eclipse</vt:lpstr>
      <vt:lpstr>Solar Eclipse Collage 2002</vt:lpstr>
      <vt:lpstr>Lunar Eclipse</vt:lpstr>
      <vt:lpstr>Lunar Eclipse</vt:lpstr>
      <vt:lpstr>PowerPoint Presentation</vt:lpstr>
      <vt:lpstr>PowerPoint Presentation</vt:lpstr>
      <vt:lpstr>10. Moonstruck!:  Luna, Lunacy, Looney –  The Lunar Effect?</vt:lpstr>
      <vt:lpstr>Do things get crazy when the moon is full?</vt:lpstr>
      <vt:lpstr>Moonstruck!  Does the full moon influence behavior?</vt:lpstr>
      <vt:lpstr>Bonus! 11. Faces in the Moon</vt:lpstr>
      <vt:lpstr>Woman in the Moon</vt:lpstr>
      <vt:lpstr>Man Reading a Book</vt:lpstr>
      <vt:lpstr>The Bogeyman Moon</vt:lpstr>
      <vt:lpstr>Rabbit in the Moon</vt:lpstr>
      <vt:lpstr>Man in the Moon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Things You Might Like to Know About the Earth’s Moon</dc:title>
  <dc:creator>Jerry Persall</dc:creator>
  <cp:lastModifiedBy>Charles Rimpo</cp:lastModifiedBy>
  <cp:revision>35</cp:revision>
  <cp:lastPrinted>2016-07-15T21:42:38Z</cp:lastPrinted>
  <dcterms:created xsi:type="dcterms:W3CDTF">2002-09-29T23:49:22Z</dcterms:created>
  <dcterms:modified xsi:type="dcterms:W3CDTF">2016-07-16T21:19:22Z</dcterms:modified>
</cp:coreProperties>
</file>